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22.xml" ContentType="application/vnd.openxmlformats-officedocument.presentationml.slide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62" r:id="rId2"/>
  </p:sldMasterIdLst>
  <p:notesMasterIdLst>
    <p:notesMasterId r:id="rId3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51435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 /><Relationship Id="rId37" Type="http://schemas.openxmlformats.org/officeDocument/2006/relationships/tableStyles" Target="tableStyles.xml" /><Relationship Id="rId3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g2eb522a133c_4_0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eb522a133c_4_0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1" name="Google Shape;141;g2eb522a133c_4_0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3150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37954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34675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CD5355-1B55-5007-7E42-9CAD1A07F632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7488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10927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85246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EEF4D6-89B4-A15B-D9E2-2D08D5E30B2A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7100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4870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01250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133168-AB20-9819-746A-CC5CC4077372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26839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47813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30565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EB2A73-89C0-4830-54E5-4C441C317CEC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69035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12964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98743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5D77F70-72F9-C4AE-A10E-4545D81A6FF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79302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37647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8804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3B40D6-9B18-8C2B-B327-5BB6C513C9F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11963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72312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4098413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61A442-6E9E-F3A4-1E39-E2672FB4D81A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32785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80038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7495551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BA3A-FE61-796B-F550-1D83866F28AC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32493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80318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4719289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4A99DB-9D74-56F0-648C-6043F7025D2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4545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68958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020887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5EAAAA-DEBF-E0F0-3827-29A5771B2F79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66021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71792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72261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7716C7-A163-748C-4954-F65E69110B87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94511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9765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516785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AF8090-651C-EEB5-E55B-31F38FF15140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2149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01402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3789120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FC3A26-77B8-5AF8-7FCF-60D1331C3059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85525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17374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91470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E8CF2A-76BD-5B55-C78C-3A4398767D86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0922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96445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4433769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E6D549-08E9-4A2E-E8DF-BD43B64CC2F2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6597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44297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20794153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4E7E33-AC72-4979-7A31-8D2AD21C050A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96503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00114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2426890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F1B897-F6BD-E1C7-1450-1F6388FC2EC6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2662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25750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674101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FAE9F3-549A-8C85-9BE7-FECC55D27DB8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42642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89308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19935410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2C9B8D-2B02-3B8D-484A-4CEB56146CEB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5959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4859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fren</a:t>
            </a:r>
            <a:endParaRPr lang="fr-FR"/>
          </a:p>
        </p:txBody>
      </p:sp>
      <p:sp>
        <p:nvSpPr>
          <p:cNvPr id="20819563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773255-C005-D324-E255-C12666EC0474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076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19258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40967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5C2482-BB8C-15EF-B34D-34EE9DF410DB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13989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1063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63729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950F23-549E-C84F-A9A1-CC5861701783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757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83105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59161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FC7612-0B58-BACF-A40C-E55A66519BCA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8615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27801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22230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941AC1-0C04-F2CD-1B3E-37BF681F619D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3417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10471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03631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015F33-05CE-7283-76AF-A1783B7E2C51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66337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46376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22522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16ED29-9D2E-4772-EA91-875FEC6A016F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40306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70847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63760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3132B9-42D8-70E2-2AEE-487CE82E1890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170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37941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23531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4D1A1F-B019-E04C-E810-A2E72ADC898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7_Custom Layout" preserve="0" showMasterPhAnim="0" showMasterSp="0" userDrawn="1">
  <p:cSld name="47_Custom Layout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842516" y="-162779"/>
            <a:ext cx="5458966" cy="546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335857" y="1889301"/>
            <a:ext cx="4127677" cy="1262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 bwMode="auto">
          <a:xfrm>
            <a:off x="1193006" y="3515815"/>
            <a:ext cx="321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En cybersécurité aussi, le savoir n’a de valeur que si il est partagé.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4" name="Google Shape;54;p13"/>
          <p:cNvSpPr txBox="1"/>
          <p:nvPr/>
        </p:nvSpPr>
        <p:spPr bwMode="auto">
          <a:xfrm>
            <a:off x="4764026" y="3515815"/>
            <a:ext cx="327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In Cybersecurity too, knowledge only increases in value once shared.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5" name="Google Shape;55;p13"/>
          <p:cNvSpPr txBox="1"/>
          <p:nvPr/>
        </p:nvSpPr>
        <p:spPr bwMode="auto">
          <a:xfrm>
            <a:off x="6689345" y="4710283"/>
            <a:ext cx="2178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cxnSp>
        <p:nvCxnSpPr>
          <p:cNvPr id="56" name="Google Shape;56;p13"/>
          <p:cNvCxnSpPr>
            <a:cxnSpLocks/>
          </p:cNvCxnSpPr>
          <p:nvPr/>
        </p:nvCxnSpPr>
        <p:spPr bwMode="auto">
          <a:xfrm>
            <a:off x="4579144" y="3558677"/>
            <a:ext cx="0" cy="36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et contenu" preserve="0" showMasterPhAnim="0" showMasterSp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 bwMode="auto">
          <a:xfrm>
            <a:off x="911453" y="681229"/>
            <a:ext cx="6908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023"/>
              </a:buClr>
              <a:buSzPts val="2400"/>
              <a:buFont typeface="Roboto Medium"/>
              <a:buNone/>
              <a:defRPr sz="2400">
                <a:solidFill>
                  <a:srgbClr val="FB70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14"/>
          <p:cNvSpPr txBox="1"/>
          <p:nvPr>
            <p:ph type="body" idx="1"/>
          </p:nvPr>
        </p:nvSpPr>
        <p:spPr bwMode="auto">
          <a:xfrm>
            <a:off x="911453" y="1299652"/>
            <a:ext cx="74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1pPr>
            <a:lvl2pPr marL="914400" lvl="1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•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0" name="Google Shape;60;p14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14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62" name="Google Shape;62;p14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" name="Google Shape;63;p14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4"/>
          <p:cNvSpPr txBox="1"/>
          <p:nvPr>
            <p:ph type="dt" idx="10"/>
          </p:nvPr>
        </p:nvSpPr>
        <p:spPr bwMode="auto">
          <a:xfrm>
            <a:off x="5812723" y="125134"/>
            <a:ext cx="10968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  <p:cxnSp>
        <p:nvCxnSpPr>
          <p:cNvPr id="65" name="Google Shape;65;p14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4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14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4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69" name="Google Shape;69;p14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4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7_Custom Layout" preserve="0" showMasterPhAnim="0" showMasterSp="0" userDrawn="1">
  <p:cSld name="47_Custom Layout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842516" y="-162779"/>
            <a:ext cx="5458966" cy="546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335857" y="1889301"/>
            <a:ext cx="4127677" cy="126218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 bwMode="auto">
          <a:xfrm>
            <a:off x="1193006" y="3515815"/>
            <a:ext cx="321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En cybersécurité aussi, le savoir n’a de valeur que si il est partagé.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3" name="Google Shape;83;p16"/>
          <p:cNvSpPr txBox="1"/>
          <p:nvPr/>
        </p:nvSpPr>
        <p:spPr bwMode="auto">
          <a:xfrm>
            <a:off x="4764026" y="3515815"/>
            <a:ext cx="327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In Cybersecurity too, knowledge only increases in value once shared.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4" name="Google Shape;84;p16"/>
          <p:cNvSpPr txBox="1"/>
          <p:nvPr/>
        </p:nvSpPr>
        <p:spPr bwMode="auto">
          <a:xfrm>
            <a:off x="6689345" y="4710283"/>
            <a:ext cx="2178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cxnSp>
        <p:nvCxnSpPr>
          <p:cNvPr id="85" name="Google Shape;85;p16"/>
          <p:cNvCxnSpPr>
            <a:cxnSpLocks/>
          </p:cNvCxnSpPr>
          <p:nvPr/>
        </p:nvCxnSpPr>
        <p:spPr bwMode="auto">
          <a:xfrm>
            <a:off x="4579144" y="3558677"/>
            <a:ext cx="0" cy="36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et contenu" preserve="0" showMasterPhAnim="0" showMasterSp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 bwMode="auto">
          <a:xfrm>
            <a:off x="911453" y="681229"/>
            <a:ext cx="6908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023"/>
              </a:buClr>
              <a:buSzPts val="2400"/>
              <a:buFont typeface="Roboto Medium"/>
              <a:buNone/>
              <a:defRPr sz="2400">
                <a:solidFill>
                  <a:srgbClr val="FB70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17"/>
          <p:cNvSpPr txBox="1"/>
          <p:nvPr>
            <p:ph type="body" idx="1"/>
          </p:nvPr>
        </p:nvSpPr>
        <p:spPr bwMode="auto">
          <a:xfrm>
            <a:off x="911453" y="1299652"/>
            <a:ext cx="74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1pPr>
            <a:lvl2pPr marL="91440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•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89" name="Google Shape;89;p17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7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91" name="Google Shape;91;p17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17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7"/>
          <p:cNvSpPr txBox="1"/>
          <p:nvPr>
            <p:ph type="dt" idx="10"/>
          </p:nvPr>
        </p:nvSpPr>
        <p:spPr bwMode="auto">
          <a:xfrm>
            <a:off x="5812723" y="125134"/>
            <a:ext cx="10968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94" name="Google Shape;94;p17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7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17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7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98" name="Google Shape;98;p17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7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Titre de section" preserve="0" showMasterPhAnim="0" showMasterSp="1" userDrawn="1">
  <p:cSld name="1_Titre de section">
    <p:bg>
      <p:bgPr shadeToTitle="0">
        <a:solidFill>
          <a:srgbClr val="0C0C0C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/>
          <p:nvPr/>
        </p:nvPicPr>
        <p:blipFill>
          <a:blip r:embed="rId2">
            <a:alphaModFix amt="80000"/>
          </a:blip>
          <a:srcRect l="0" t="0" r="0" b="0"/>
          <a:stretch/>
        </p:blipFill>
        <p:spPr bwMode="auto">
          <a:xfrm>
            <a:off x="-2627422" y="106001"/>
            <a:ext cx="4840992" cy="484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 bwMode="auto">
          <a:xfrm>
            <a:off x="0" y="0"/>
            <a:ext cx="5106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3" name="Google Shape;103;p18"/>
          <p:cNvSpPr/>
          <p:nvPr/>
        </p:nvSpPr>
        <p:spPr bwMode="auto">
          <a:xfrm>
            <a:off x="669472" y="4723388"/>
            <a:ext cx="6567900" cy="3303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4" name="Google Shape;104;p18"/>
          <p:cNvSpPr txBox="1"/>
          <p:nvPr/>
        </p:nvSpPr>
        <p:spPr bwMode="auto">
          <a:xfrm>
            <a:off x="861165" y="4782146"/>
            <a:ext cx="33971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Copyright ©2020 WOCSA – All rights reserved </a:t>
            </a:r>
            <a:endParaRPr sz="1100"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 bwMode="auto">
          <a:xfrm>
            <a:off x="911453" y="2189284"/>
            <a:ext cx="74820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Medium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06" name="Google Shape;106;p18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8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18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8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8"/>
          <p:cNvSpPr txBox="1"/>
          <p:nvPr/>
        </p:nvSpPr>
        <p:spPr bwMode="auto">
          <a:xfrm>
            <a:off x="8475955" y="129905"/>
            <a:ext cx="5505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r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 </a:t>
            </a:r>
            <a:endParaRPr sz="1100"/>
          </a:p>
        </p:txBody>
      </p:sp>
      <p:cxnSp>
        <p:nvCxnSpPr>
          <p:cNvPr id="111" name="Google Shape;111;p18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8"/>
          <p:cNvSpPr txBox="1"/>
          <p:nvPr>
            <p:ph type="dt" idx="10"/>
          </p:nvPr>
        </p:nvSpPr>
        <p:spPr bwMode="auto">
          <a:xfrm>
            <a:off x="5857545" y="132468"/>
            <a:ext cx="1074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7F7F7F"/>
                </a:solidFill>
                <a:latin typeface="Roboto"/>
                <a:ea typeface="Roboto"/>
                <a:cs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13" name="Google Shape;113;p18"/>
          <p:cNvCxnSpPr>
            <a:cxnSpLocks/>
          </p:cNvCxnSpPr>
          <p:nvPr/>
        </p:nvCxnSpPr>
        <p:spPr bwMode="auto">
          <a:xfrm>
            <a:off x="6940576" y="26634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8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115" name="Google Shape;115;p18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8"/>
          <p:cNvSpPr/>
          <p:nvPr/>
        </p:nvSpPr>
        <p:spPr bwMode="auto">
          <a:xfrm>
            <a:off x="8109521" y="4788805"/>
            <a:ext cx="865800" cy="35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17" name="Google Shape;117;p18" descr="Une image contenant dessin&#10;&#10;Description générée automatiquement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8291496" y="4813805"/>
            <a:ext cx="593287" cy="19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re de section" preserve="0" showMasterPhAnim="0" showMasterSp="1" userDrawn="1">
  <p:cSld name="Titre de section">
    <p:bg>
      <p:bgPr shadeToTitle="0">
        <a:solidFill>
          <a:srgbClr val="FB702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body" idx="1"/>
          </p:nvPr>
        </p:nvSpPr>
        <p:spPr bwMode="auto">
          <a:xfrm>
            <a:off x="985838" y="1604012"/>
            <a:ext cx="74820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 bwMode="auto">
          <a:xfrm>
            <a:off x="985838" y="549506"/>
            <a:ext cx="74820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6600"/>
              <a:buFont typeface="Roboto Medium"/>
              <a:buNone/>
              <a:defRPr sz="6600">
                <a:solidFill>
                  <a:srgbClr val="C55A1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21" name="Google Shape;121;p19"/>
          <p:cNvCxnSpPr>
            <a:cxnSpLocks/>
          </p:cNvCxnSpPr>
          <p:nvPr/>
        </p:nvCxnSpPr>
        <p:spPr bwMode="auto">
          <a:xfrm>
            <a:off x="510497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19"/>
          <p:cNvCxnSpPr>
            <a:cxnSpLocks/>
          </p:cNvCxnSpPr>
          <p:nvPr/>
        </p:nvCxnSpPr>
        <p:spPr bwMode="auto">
          <a:xfrm>
            <a:off x="0" y="47233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19"/>
          <p:cNvCxnSpPr>
            <a:cxnSpLocks/>
          </p:cNvCxnSpPr>
          <p:nvPr/>
        </p:nvCxnSpPr>
        <p:spPr bwMode="auto">
          <a:xfrm>
            <a:off x="8034000" y="472338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19"/>
          <p:cNvSpPr/>
          <p:nvPr/>
        </p:nvSpPr>
        <p:spPr bwMode="auto">
          <a:xfrm>
            <a:off x="985838" y="396321"/>
            <a:ext cx="863400" cy="588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5" name="Google Shape;125;p19"/>
          <p:cNvSpPr txBox="1"/>
          <p:nvPr/>
        </p:nvSpPr>
        <p:spPr bwMode="auto">
          <a:xfrm>
            <a:off x="861165" y="4782146"/>
            <a:ext cx="33971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>
                <a:solidFill>
                  <a:schemeClr val="lt1"/>
                </a:solidFill>
                <a:latin typeface="Roboto"/>
                <a:ea typeface="Roboto"/>
                <a:cs typeface="Roboto"/>
              </a:rPr>
              <a:t>Copyright ©2020 WOCSA – All rights reserved </a:t>
            </a:r>
            <a:endParaRPr sz="1100"/>
          </a:p>
        </p:txBody>
      </p:sp>
      <p:cxnSp>
        <p:nvCxnSpPr>
          <p:cNvPr id="126" name="Google Shape;126;p19"/>
          <p:cNvCxnSpPr>
            <a:cxnSpLocks/>
          </p:cNvCxnSpPr>
          <p:nvPr/>
        </p:nvCxnSpPr>
        <p:spPr bwMode="auto">
          <a:xfrm>
            <a:off x="0" y="39632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19"/>
          <p:cNvCxnSpPr>
            <a:cxnSpLocks/>
          </p:cNvCxnSpPr>
          <p:nvPr/>
        </p:nvCxnSpPr>
        <p:spPr bwMode="auto">
          <a:xfrm>
            <a:off x="8109521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9"/>
          <p:cNvCxnSpPr>
            <a:cxnSpLocks/>
          </p:cNvCxnSpPr>
          <p:nvPr/>
        </p:nvCxnSpPr>
        <p:spPr bwMode="auto">
          <a:xfrm>
            <a:off x="6940576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9"/>
          <p:cNvCxnSpPr>
            <a:cxnSpLocks/>
          </p:cNvCxnSpPr>
          <p:nvPr/>
        </p:nvCxnSpPr>
        <p:spPr bwMode="auto">
          <a:xfrm>
            <a:off x="5843843" y="0"/>
            <a:ext cx="0" cy="396300"/>
          </a:xfrm>
          <a:prstGeom prst="straightConnector1">
            <a:avLst/>
          </a:prstGeom>
          <a:noFill/>
          <a:ln w="9525" cap="flat" cmpd="sng">
            <a:solidFill>
              <a:srgbClr val="EB67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9"/>
          <p:cNvSpPr txBox="1"/>
          <p:nvPr/>
        </p:nvSpPr>
        <p:spPr bwMode="auto">
          <a:xfrm>
            <a:off x="8398103" y="126442"/>
            <a:ext cx="623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 sz="70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‹#›</a:t>
            </a:fld>
            <a:endParaRPr sz="700">
              <a:solidFill>
                <a:srgbClr val="7F7F7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31" name="Google Shape;131;p19"/>
          <p:cNvSpPr/>
          <p:nvPr/>
        </p:nvSpPr>
        <p:spPr bwMode="auto">
          <a:xfrm>
            <a:off x="8109521" y="4757738"/>
            <a:ext cx="859200" cy="385800"/>
          </a:xfrm>
          <a:prstGeom prst="rect">
            <a:avLst/>
          </a:prstGeom>
          <a:solidFill>
            <a:srgbClr val="FB702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2" name="Google Shape;132;p19" descr="Une image contenant dessin&#10;&#10;Description générée automatiquement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291496" y="4820464"/>
            <a:ext cx="593287" cy="19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ustom Layout" preserve="0" showMasterPhAnim="0" showMasterSp="1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 bwMode="auto">
          <a:xfrm>
            <a:off x="964405" y="792428"/>
            <a:ext cx="7551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" name="Google Shape;135;p20"/>
          <p:cNvSpPr txBox="1"/>
          <p:nvPr>
            <p:ph type="dt" idx="10"/>
          </p:nvPr>
        </p:nvSpPr>
        <p:spPr bwMode="auto">
          <a:xfrm>
            <a:off x="5713687" y="89975"/>
            <a:ext cx="80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" name="Google Shape;136;p20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" name="Google Shape;137;p20"/>
          <p:cNvSpPr txBox="1"/>
          <p:nvPr>
            <p:ph type="sldNum" idx="12"/>
          </p:nvPr>
        </p:nvSpPr>
        <p:spPr bwMode="auto">
          <a:xfrm>
            <a:off x="8089777" y="89075"/>
            <a:ext cx="425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/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/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/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/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/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 bwMode="auto">
          <a:xfrm>
            <a:off x="964405" y="792428"/>
            <a:ext cx="7551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edium"/>
              <a:buNone/>
              <a:defRPr sz="21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15"/>
          <p:cNvSpPr txBox="1"/>
          <p:nvPr>
            <p:ph type="body" idx="1"/>
          </p:nvPr>
        </p:nvSpPr>
        <p:spPr bwMode="auto">
          <a:xfrm>
            <a:off x="964406" y="1369218"/>
            <a:ext cx="7551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—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marL="914400" marR="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—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—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—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—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74" name="Google Shape;74;p15" descr="Une image contenant dessin&#10;&#10;Description générée automatiquement"/>
          <p:cNvPicPr/>
          <p:nvPr/>
        </p:nvPicPr>
        <p:blipFill>
          <a:blip r:embed="rId7">
            <a:alphaModFix/>
          </a:blip>
          <a:srcRect l="0" t="0" r="0" b="0"/>
          <a:stretch/>
        </p:blipFill>
        <p:spPr bwMode="auto">
          <a:xfrm>
            <a:off x="8172599" y="4803907"/>
            <a:ext cx="765402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 bwMode="auto">
          <a:xfrm>
            <a:off x="6907934" y="67863"/>
            <a:ext cx="118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rPr>
              <a:t>www.wocsa.org</a:t>
            </a:r>
            <a:endParaRPr sz="1100"/>
          </a:p>
        </p:txBody>
      </p:sp>
      <p:sp>
        <p:nvSpPr>
          <p:cNvPr id="76" name="Google Shape;76;p15"/>
          <p:cNvSpPr txBox="1"/>
          <p:nvPr>
            <p:ph type="dt" idx="10"/>
          </p:nvPr>
        </p:nvSpPr>
        <p:spPr bwMode="auto">
          <a:xfrm>
            <a:off x="5713687" y="89975"/>
            <a:ext cx="80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5"/>
          <p:cNvSpPr txBox="1"/>
          <p:nvPr>
            <p:ph type="ftr" idx="11"/>
          </p:nvPr>
        </p:nvSpPr>
        <p:spPr bwMode="auto">
          <a:xfrm>
            <a:off x="50547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8" name="Google Shape;78;p15"/>
          <p:cNvSpPr txBox="1"/>
          <p:nvPr>
            <p:ph type="sldNum" idx="12"/>
          </p:nvPr>
        </p:nvSpPr>
        <p:spPr bwMode="auto">
          <a:xfrm>
            <a:off x="8089777" y="89075"/>
            <a:ext cx="425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1pPr>
            <a:lvl2pPr marL="0" marR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2pPr>
            <a:lvl3pPr marL="0" marR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3pPr>
            <a:lvl4pPr marL="0" marR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4pPr>
            <a:lvl5pPr marL="0" marR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5pPr>
            <a:lvl6pPr marL="0" marR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6pPr>
            <a:lvl7pPr marL="0" marR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7pPr>
            <a:lvl8pPr marL="0" marR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8pPr>
            <a:lvl9pPr marL="0" marR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exploit-db.com/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@IP:8123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50.png"/><Relationship Id="rId5" Type="http://schemas.openxmlformats.org/officeDocument/2006/relationships/image" Target="../media/image51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&lt;ip&gt;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5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ispyconnect.com/camera/yoose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248885" name=""/>
          <p:cNvSpPr txBox="1"/>
          <p:nvPr/>
        </p:nvSpPr>
        <p:spPr bwMode="auto">
          <a:xfrm flipH="0" flipV="0">
            <a:off x="1936973" y="789572"/>
            <a:ext cx="183636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rgbClr val="FB702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7006949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n°3 : Récupération du flux vidéo d’une caméra IP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992322280" name="Google Shape;18;p4"/>
          <p:cNvSpPr txBox="1"/>
          <p:nvPr>
            <p:ph type="body" idx="1"/>
          </p:nvPr>
        </p:nvSpPr>
        <p:spPr bwMode="auto">
          <a:xfrm flipH="0" flipV="0">
            <a:off x="311697" y="1150119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Quelles sont les vulnérabilité connues des caméras IP ? 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Utilisation d’identifiants par défaut ou de mots de passe faibles (Cf. activité n°2 :) )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Transmission non chiffrée : le flux de donnée transite « en clair » sur le réseau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Firmware obsolètes : anciennes versions non mises à jour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Interfaces Web non sécurisées : faiblesses applicatives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votre échelle, quels sont les risques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Attente à la vie privée : surveillance de votre domicile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Cambriolages facilités : désactivation ou manipulation des images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Vol de vos informations personnelles : identifiants, mots de passe...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Cyberharcèlement et chantage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899" lvl="1" indent="0">
              <a:buClr>
                <a:schemeClr val="dk2"/>
              </a:buClr>
              <a:buSzPts val="1400"/>
              <a:buFont typeface="Arial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8353158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794579482" name=""/>
          <p:cNvPicPr>
            <a:picLocks noChangeAspect="1"/>
          </p:cNvPicPr>
          <p:nvPr/>
        </p:nvPicPr>
        <p:blipFill>
          <a:blip r:embed="rId4"/>
          <a:srcRect l="0" t="23651" r="0" b="19646"/>
          <a:stretch/>
        </p:blipFill>
        <p:spPr bwMode="auto">
          <a:xfrm flipH="0" flipV="0">
            <a:off x="6175594" y="2135858"/>
            <a:ext cx="2759671" cy="871780"/>
          </a:xfrm>
          <a:prstGeom prst="rect">
            <a:avLst/>
          </a:prstGeom>
        </p:spPr>
      </p:pic>
      <p:sp>
        <p:nvSpPr>
          <p:cNvPr id="294035084" name=""/>
          <p:cNvSpPr txBox="1"/>
          <p:nvPr/>
        </p:nvSpPr>
        <p:spPr bwMode="auto">
          <a:xfrm flipH="0" flipV="0">
            <a:off x="7176120" y="3007639"/>
            <a:ext cx="1759145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https://www.ipphone-warehouse.com/</a:t>
            </a:r>
            <a:r>
              <a:rPr sz="600"/>
              <a:t> </a:t>
            </a:r>
            <a:endParaRPr sz="600"/>
          </a:p>
        </p:txBody>
      </p:sp>
      <p:pic>
        <p:nvPicPr>
          <p:cNvPr id="51295566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079052" y="3790692"/>
            <a:ext cx="1856214" cy="1044659"/>
          </a:xfrm>
          <a:prstGeom prst="rect">
            <a:avLst/>
          </a:prstGeom>
        </p:spPr>
      </p:pic>
      <p:sp>
        <p:nvSpPr>
          <p:cNvPr id="441326490" name=""/>
          <p:cNvSpPr txBox="1"/>
          <p:nvPr/>
        </p:nvSpPr>
        <p:spPr bwMode="auto">
          <a:xfrm flipH="0" flipV="0">
            <a:off x="7616763" y="4835352"/>
            <a:ext cx="1318504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https://www.security.org/</a:t>
            </a:r>
            <a:endParaRPr sz="600"/>
          </a:p>
        </p:txBody>
      </p:sp>
      <p:pic>
        <p:nvPicPr>
          <p:cNvPr id="1877644385" name=""/>
          <p:cNvPicPr>
            <a:picLocks noChangeAspect="1"/>
          </p:cNvPicPr>
          <p:nvPr/>
        </p:nvPicPr>
        <p:blipFill>
          <a:blip r:embed="rId6"/>
          <a:srcRect l="0" t="9417" r="0" b="9417"/>
          <a:stretch/>
        </p:blipFill>
        <p:spPr bwMode="auto">
          <a:xfrm flipH="0" flipV="0">
            <a:off x="7093" y="4215456"/>
            <a:ext cx="1124319" cy="912546"/>
          </a:xfrm>
          <a:prstGeom prst="rect">
            <a:avLst/>
          </a:prstGeom>
        </p:spPr>
      </p:pic>
      <p:sp>
        <p:nvSpPr>
          <p:cNvPr id="248513859" name=""/>
          <p:cNvSpPr txBox="1"/>
          <p:nvPr/>
        </p:nvSpPr>
        <p:spPr bwMode="auto">
          <a:xfrm flipH="0" flipV="0">
            <a:off x="1131414" y="4944762"/>
            <a:ext cx="1644692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https://thewildlifecommunity.co.uk/</a:t>
            </a:r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3485301" name="Google Shape;17;p4"/>
          <p:cNvSpPr txBox="1"/>
          <p:nvPr>
            <p:ph type="title"/>
          </p:nvPr>
        </p:nvSpPr>
        <p:spPr bwMode="auto">
          <a:xfrm flipH="0" flipV="0">
            <a:off x="92260" y="1898276"/>
            <a:ext cx="8995523" cy="1095292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>
              <a:defRPr/>
            </a:pPr>
            <a:r>
              <a:rPr lang="fr-FR" sz="4800">
                <a:solidFill>
                  <a:srgbClr val="FB7023"/>
                </a:solidFill>
              </a:rPr>
              <a:t>Place à la pratique !</a:t>
            </a:r>
            <a:endParaRPr sz="4800">
              <a:solidFill>
                <a:srgbClr val="FB7023"/>
              </a:solidFill>
            </a:endParaRPr>
          </a:p>
        </p:txBody>
      </p:sp>
      <p:pic>
        <p:nvPicPr>
          <p:cNvPr id="20789774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5322926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n°1</a:t>
            </a:r>
            <a:r>
              <a:rPr lang="fr-FR" sz="2000">
                <a:solidFill>
                  <a:srgbClr val="FB7023"/>
                </a:solidFill>
              </a:rPr>
              <a:t>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521571664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vous de jouer ! 					           </a:t>
            </a:r>
            <a:r>
              <a:rPr lang="fr-FR" sz="1800" b="1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ATTAQUE</a:t>
            </a:r>
            <a:endParaRPr sz="1800"/>
          </a:p>
          <a:p>
            <a:pPr lvl="1">
              <a:defRPr/>
            </a:pPr>
            <a:r>
              <a:rPr lang="fr-FR"/>
              <a:t>Étape 1 : Faire un scanne simple du réseau pour découvrir les hôtes </a:t>
            </a:r>
            <a:endParaRPr lang="fr-FR"/>
          </a:p>
          <a:p>
            <a:pPr lvl="2">
              <a:defRPr/>
            </a:pPr>
            <a:r>
              <a:rPr lang="fr-FR"/>
              <a:t>Lancez la commande suivante dans un terminal : « nmap –sn @Network/Mask</a:t>
            </a:r>
            <a:endParaRPr lang="fr-FR"/>
          </a:p>
          <a:p>
            <a:pPr lvl="2">
              <a:defRPr/>
            </a:pPr>
            <a:r>
              <a:rPr lang="fr-FR"/>
              <a:t>Observez la liste des appareils qui sont connectés au réseau et sélectionnez un hôte</a:t>
            </a:r>
            <a:endParaRPr lang="fr-FR"/>
          </a:p>
          <a:p>
            <a:pPr lvl="2">
              <a:defRPr/>
            </a:pPr>
            <a:r>
              <a:rPr lang="fr-FR"/>
              <a:t>Testez que l’équipement réponde bien à vos requêtes : « ping @IP_HOTE</a:t>
            </a:r>
            <a:endParaRPr lang="fr-FR"/>
          </a:p>
          <a:p>
            <a:pPr lvl="2">
              <a:defRPr/>
            </a:pP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8478929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85398435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53774" y="2664037"/>
            <a:ext cx="3540618" cy="1519623"/>
          </a:xfrm>
          <a:prstGeom prst="rect">
            <a:avLst/>
          </a:prstGeom>
        </p:spPr>
      </p:pic>
      <p:sp>
        <p:nvSpPr>
          <p:cNvPr id="1421916362" name=""/>
          <p:cNvSpPr/>
          <p:nvPr/>
        </p:nvSpPr>
        <p:spPr bwMode="auto">
          <a:xfrm flipH="0" flipV="0">
            <a:off x="2098732" y="2701606"/>
            <a:ext cx="794241" cy="61491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35176162" name=""/>
          <p:cNvSpPr/>
          <p:nvPr/>
        </p:nvSpPr>
        <p:spPr bwMode="auto">
          <a:xfrm flipH="0" flipV="0">
            <a:off x="1926748" y="2928879"/>
            <a:ext cx="632502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02985695" name=""/>
          <p:cNvSpPr/>
          <p:nvPr/>
        </p:nvSpPr>
        <p:spPr bwMode="auto">
          <a:xfrm flipH="0" flipV="0">
            <a:off x="1342176" y="2928879"/>
            <a:ext cx="632502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066523875" name=""/>
          <p:cNvSpPr/>
          <p:nvPr/>
        </p:nvSpPr>
        <p:spPr bwMode="auto">
          <a:xfrm flipH="0" flipV="0">
            <a:off x="2260471" y="3173517"/>
            <a:ext cx="632502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46473828" name=""/>
          <p:cNvSpPr/>
          <p:nvPr/>
        </p:nvSpPr>
        <p:spPr bwMode="auto">
          <a:xfrm flipH="0" flipV="0">
            <a:off x="2098732" y="3393104"/>
            <a:ext cx="632502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061193492" name=""/>
          <p:cNvSpPr/>
          <p:nvPr/>
        </p:nvSpPr>
        <p:spPr bwMode="auto">
          <a:xfrm flipH="0" flipV="0">
            <a:off x="1863351" y="3609671"/>
            <a:ext cx="69589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697472425" name=""/>
          <p:cNvSpPr/>
          <p:nvPr/>
        </p:nvSpPr>
        <p:spPr bwMode="auto">
          <a:xfrm flipH="0" flipV="0">
            <a:off x="2495853" y="3854309"/>
            <a:ext cx="69589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1900142564" name=""/>
          <p:cNvPicPr>
            <a:picLocks noChangeAspect="1"/>
          </p:cNvPicPr>
          <p:nvPr/>
        </p:nvPicPr>
        <p:blipFill>
          <a:blip r:embed="rId5"/>
          <a:srcRect l="0" t="2472" r="0" b="3084"/>
          <a:stretch/>
        </p:blipFill>
        <p:spPr bwMode="auto">
          <a:xfrm flipH="0" flipV="0">
            <a:off x="4261815" y="2701606"/>
            <a:ext cx="4143246" cy="1435161"/>
          </a:xfrm>
          <a:prstGeom prst="rect">
            <a:avLst/>
          </a:prstGeom>
        </p:spPr>
      </p:pic>
      <p:sp>
        <p:nvSpPr>
          <p:cNvPr id="586579318" name=""/>
          <p:cNvSpPr/>
          <p:nvPr/>
        </p:nvSpPr>
        <p:spPr bwMode="auto">
          <a:xfrm flipH="0" flipV="0">
            <a:off x="6333439" y="2732352"/>
            <a:ext cx="794241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38516588" name=""/>
          <p:cNvSpPr/>
          <p:nvPr/>
        </p:nvSpPr>
        <p:spPr bwMode="auto">
          <a:xfrm flipH="0" flipV="0">
            <a:off x="4622554" y="2884752"/>
            <a:ext cx="1440783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684964" name=""/>
          <p:cNvSpPr/>
          <p:nvPr/>
        </p:nvSpPr>
        <p:spPr bwMode="auto">
          <a:xfrm flipH="0" flipV="0">
            <a:off x="5192663" y="3040119"/>
            <a:ext cx="696859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021068549" name=""/>
          <p:cNvSpPr/>
          <p:nvPr/>
        </p:nvSpPr>
        <p:spPr bwMode="auto">
          <a:xfrm flipH="0" flipV="0">
            <a:off x="5192663" y="3161772"/>
            <a:ext cx="69685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939143330" name=""/>
          <p:cNvSpPr/>
          <p:nvPr/>
        </p:nvSpPr>
        <p:spPr bwMode="auto">
          <a:xfrm flipH="0" flipV="0">
            <a:off x="5192663" y="3300867"/>
            <a:ext cx="69685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67316230" name=""/>
          <p:cNvSpPr/>
          <p:nvPr/>
        </p:nvSpPr>
        <p:spPr bwMode="auto">
          <a:xfrm flipH="0" flipV="0">
            <a:off x="4495803" y="3578926"/>
            <a:ext cx="696858" cy="6149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</a:rPr>
              <a:t>C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880166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032965" y="4387060"/>
            <a:ext cx="44577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2963706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n°1</a:t>
            </a:r>
            <a:r>
              <a:rPr lang="fr-FR" sz="2000">
                <a:solidFill>
                  <a:srgbClr val="FB7023"/>
                </a:solidFill>
              </a:rPr>
              <a:t>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2139999798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vous de jouer ! 					           </a:t>
            </a:r>
            <a:r>
              <a:rPr lang="fr-FR" sz="1800" b="1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ATTAQUE</a:t>
            </a:r>
            <a:endParaRPr sz="1800"/>
          </a:p>
          <a:p>
            <a:pPr lvl="1">
              <a:defRPr/>
            </a:pPr>
            <a:r>
              <a:rPr lang="fr-FR"/>
              <a:t>Étape 2 : Faire un scanne avancé de l’hôte choisit</a:t>
            </a:r>
            <a:endParaRPr lang="fr-FR"/>
          </a:p>
          <a:p>
            <a:pPr lvl="2">
              <a:defRPr/>
            </a:pPr>
            <a:r>
              <a:rPr lang="fr-FR"/>
              <a:t>Lancez la commande suivante dans un terminal :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                         « nmap –p- –T5 –sV --version-all -O @IP_HOTE</a:t>
            </a:r>
            <a:endParaRPr lang="fr-FR"/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–p- : 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scanne tous les ports (1 à 65535) de l’hôte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–T5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définit la vitesse de scan au maximum (rapide mais moins discret).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–sV --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version-all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permet de détecter la version précise des services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détection du système d’exploitation de l’hôte.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Observez les différents ports ouverts sur l’hôte et le nom des services</a:t>
            </a:r>
            <a:endParaRPr lang="fr-FR"/>
          </a:p>
          <a:p>
            <a:pPr lvl="2">
              <a:defRPr/>
            </a:pPr>
            <a:r>
              <a:rPr lang="fr-FR"/>
              <a:t>Rendez-vous sur le site internet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s://www.exploit-db.com/"/>
              </a:rPr>
              <a:t>https://www.exploit-db.com/</a:t>
            </a:r>
            <a:r>
              <a:rPr lang="fr-FR"/>
              <a:t> 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654049" lvl="1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—&gt; En vous aidant des noms des services, parvenez-vous à identifier des attaques possibles ?</a:t>
            </a:r>
            <a:endParaRPr lang="fr-FR"/>
          </a:p>
          <a:p>
            <a:pPr marL="1168398" lvl="2" indent="0">
              <a:buClr>
                <a:schemeClr val="dk2"/>
              </a:buClr>
              <a:buSzPts val="1400"/>
              <a:buNone/>
              <a:defRPr/>
            </a:pPr>
            <a:endParaRPr sz="1400" b="1"/>
          </a:p>
          <a:p>
            <a:pPr marL="1168398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                           ——— ! Premier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lang="fr-FR" sz="14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</p:txBody>
      </p:sp>
      <p:pic>
        <p:nvPicPr>
          <p:cNvPr id="195768821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7653084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n°1</a:t>
            </a:r>
            <a:r>
              <a:rPr lang="fr-FR" sz="2000">
                <a:solidFill>
                  <a:srgbClr val="FB7023"/>
                </a:solidFill>
              </a:rPr>
              <a:t>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643755705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 vous de jouer ! 					           </a:t>
            </a:r>
            <a:r>
              <a:rPr lang="fr-FR" sz="1800" b="1" i="0" u="none" strike="noStrike" cap="none" spc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</a:rPr>
              <a:t>DEFENSE</a:t>
            </a:r>
            <a:endParaRPr sz="1800"/>
          </a:p>
          <a:p>
            <a:pPr lvl="1">
              <a:defRPr/>
            </a:pPr>
            <a:r>
              <a:rPr lang="fr-FR"/>
              <a:t>Étape 3 : Détection d’un scanne NMAP sur votre réseau</a:t>
            </a:r>
            <a:endParaRPr lang="fr-FR"/>
          </a:p>
          <a:p>
            <a:pPr lvl="2">
              <a:defRPr/>
            </a:pPr>
            <a:r>
              <a:rPr lang="fr-FR"/>
              <a:t>Pour détecter un scanne réseau, il faut écouter le réseau : utilisation de tcpdump</a:t>
            </a:r>
            <a:endParaRPr lang="fr-FR"/>
          </a:p>
          <a:p>
            <a:pPr lvl="2">
              <a:defRPr/>
            </a:pPr>
            <a:r>
              <a:rPr lang="fr-FR"/>
              <a:t>Commencez par déterminer le nom de votre interface réseau : 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	  	« ip -4 –br a » </a:t>
            </a:r>
            <a:endParaRPr lang="fr-FR"/>
          </a:p>
          <a:p>
            <a:pPr lvl="2">
              <a:defRPr/>
            </a:pPr>
            <a:r>
              <a:rPr lang="fr-FR"/>
              <a:t>Dans un terminal de commande : exécutez la commande suivante : 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              « sudo tcpdump -i INTERFACE_NAME -n -v -s0 -w /tmp/nmap.pcap »</a:t>
            </a:r>
            <a:endParaRPr lang="fr-FR"/>
          </a:p>
          <a:p>
            <a:pPr lvl="2">
              <a:defRPr/>
            </a:pPr>
            <a:r>
              <a:rPr lang="fr-FR"/>
              <a:t>Arrêtez la captures des paquets avec le racourci clavier : CTRL + C</a:t>
            </a:r>
            <a:endParaRPr lang="fr-FR"/>
          </a:p>
          <a:p>
            <a:pPr lvl="2">
              <a:defRPr/>
            </a:pPr>
            <a:r>
              <a:rPr lang="fr-FR"/>
              <a:t>Le fichier contenant les paquets capturé se trouve dans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/tmp/nmap.pcap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Ouvrez l’utilitaire wireshark et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sélectionnez la bonne interface réseau :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Ouvrez «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nmap.pcap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» à partir du menu « File » —&gt; « Open »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Observez les trames réseaux (adresse sources des paquets...) : </a:t>
            </a:r>
            <a:endParaRPr lang="fr-FR" sz="1400"/>
          </a:p>
          <a:p>
            <a:pPr lvl="2">
              <a:defRPr/>
            </a:pPr>
            <a:endParaRPr lang="fr-FR"/>
          </a:p>
        </p:txBody>
      </p:sp>
      <p:pic>
        <p:nvPicPr>
          <p:cNvPr id="9556632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14644834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43219" y="2290915"/>
            <a:ext cx="1761354" cy="223521"/>
          </a:xfrm>
          <a:prstGeom prst="rect">
            <a:avLst/>
          </a:prstGeom>
        </p:spPr>
      </p:pic>
      <p:pic>
        <p:nvPicPr>
          <p:cNvPr id="1599367957" name=""/>
          <p:cNvPicPr>
            <a:picLocks noChangeAspect="1"/>
          </p:cNvPicPr>
          <p:nvPr/>
        </p:nvPicPr>
        <p:blipFill>
          <a:blip r:embed="rId5"/>
          <a:srcRect l="11055" t="12991" r="72902" b="75025"/>
          <a:stretch/>
        </p:blipFill>
        <p:spPr bwMode="auto">
          <a:xfrm flipH="0" flipV="0">
            <a:off x="7331058" y="3587125"/>
            <a:ext cx="1756725" cy="737860"/>
          </a:xfrm>
          <a:prstGeom prst="rect">
            <a:avLst/>
          </a:prstGeom>
        </p:spPr>
      </p:pic>
      <p:pic>
        <p:nvPicPr>
          <p:cNvPr id="1789650238" name=""/>
          <p:cNvPicPr>
            <a:picLocks noChangeAspect="1"/>
          </p:cNvPicPr>
          <p:nvPr/>
        </p:nvPicPr>
        <p:blipFill>
          <a:blip r:embed="rId6"/>
          <a:srcRect l="0" t="8363" r="50757" b="78849"/>
          <a:stretch/>
        </p:blipFill>
        <p:spPr bwMode="auto">
          <a:xfrm flipH="0" flipV="0">
            <a:off x="311697" y="4267701"/>
            <a:ext cx="6631902" cy="78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053978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n°1</a:t>
            </a:r>
            <a:r>
              <a:rPr lang="fr-FR" sz="2000">
                <a:solidFill>
                  <a:srgbClr val="FB7023"/>
                </a:solidFill>
              </a:rPr>
              <a:t>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819181962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Bilan de l’activité : Comment se protéger d’un scanne NMAP ?</a:t>
            </a: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Configuration pare-feu (firewall) : bloquer les ports inutiles et limiter l’accès aux services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Utiliser des outils de détection d’intrusion (IDS) : Remontée d’alertes en cas de scannes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Configuration de réponses imprévisibles : offuscation des ports par port knocking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Tendre des pièges aux attaquants : honeypot 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Tenir les systèmes à jour pour éviter la détection de vulnérabilités par NMAP</a:t>
            </a: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Des questions ? Des remarques ? Discutons-en !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8415305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17757469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1740" y="3629308"/>
            <a:ext cx="3684668" cy="1238044"/>
          </a:xfrm>
          <a:prstGeom prst="rect">
            <a:avLst/>
          </a:prstGeom>
        </p:spPr>
      </p:pic>
      <p:pic>
        <p:nvPicPr>
          <p:cNvPr id="142202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052539" y="2906150"/>
            <a:ext cx="2923069" cy="37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484658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n°2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408589346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2 : Ouvrez une fenêtre de connexion au serveur HomeAssistant </a:t>
            </a:r>
            <a:endParaRPr lang="fr-FR"/>
          </a:p>
          <a:p>
            <a:pPr lvl="2">
              <a:defRPr/>
            </a:pPr>
            <a:r>
              <a:rPr lang="fr-FR"/>
              <a:t>Ouvrez le menu « Proxy» en haut à gauche de votre écran :</a:t>
            </a:r>
            <a:endParaRPr lang="fr-FR"/>
          </a:p>
          <a:p>
            <a:pPr lvl="2">
              <a:defRPr/>
            </a:pPr>
            <a:r>
              <a:rPr lang="fr-FR"/>
              <a:t>Cliquez sur « Open browser » </a:t>
            </a:r>
            <a:endParaRPr lang="fr-FR"/>
          </a:p>
          <a:p>
            <a:pPr lvl="2">
              <a:defRPr/>
            </a:pPr>
            <a:r>
              <a:rPr lang="fr-FR"/>
              <a:t>Dans la barre de recherche, renseignez l’adresse IP du serveur : </a:t>
            </a:r>
            <a:r>
              <a:rPr lang="fr-FR" u="sng">
                <a:hlinkClick r:id="rId3" tooltip="http://@IP:8123"/>
              </a:rPr>
              <a:t>http://@IP:8123</a:t>
            </a: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654048" lvl="1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——— ! Premier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sz="14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</p:txBody>
      </p:sp>
      <p:pic>
        <p:nvPicPr>
          <p:cNvPr id="9457748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889706585" name=""/>
          <p:cNvPicPr>
            <a:picLocks noChangeAspect="1"/>
          </p:cNvPicPr>
          <p:nvPr/>
        </p:nvPicPr>
        <p:blipFill>
          <a:blip r:embed="rId5"/>
          <a:srcRect l="0" t="18792" r="0" b="18726"/>
          <a:stretch/>
        </p:blipFill>
        <p:spPr bwMode="auto">
          <a:xfrm flipH="0" flipV="0">
            <a:off x="4571998" y="2102346"/>
            <a:ext cx="1781534" cy="156659"/>
          </a:xfrm>
          <a:prstGeom prst="rect">
            <a:avLst/>
          </a:prstGeom>
        </p:spPr>
      </p:pic>
      <p:pic>
        <p:nvPicPr>
          <p:cNvPr id="187988190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962847" y="1625638"/>
            <a:ext cx="2124936" cy="430506"/>
          </a:xfrm>
          <a:prstGeom prst="rect">
            <a:avLst/>
          </a:prstGeom>
        </p:spPr>
      </p:pic>
      <p:pic>
        <p:nvPicPr>
          <p:cNvPr id="8295239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130232" y="2665854"/>
            <a:ext cx="3906623" cy="238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3010549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n°2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505285643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3 : Récupérer de la requête de connexion au serveur Home Assistant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Nom d’utilisateur : wocsa</a:t>
            </a:r>
            <a:endParaRPr sz="1400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Mot de passe : ???????? </a:t>
            </a:r>
            <a:r>
              <a:rPr lang="fr-FR"/>
              <a:t>—&gt; Tentons de le découvrir ! </a:t>
            </a:r>
            <a:endParaRPr lang="fr-FR"/>
          </a:p>
          <a:p>
            <a:pPr lvl="2">
              <a:defRPr/>
            </a:pPr>
            <a:r>
              <a:rPr lang="fr-FR"/>
              <a:t>Dans Burpsuite, activez « Intercept » en cliquant sur le bouton : 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Retournez dans le browser et tentez d’entrer un mot de passe aléatoire : ex : toto</a:t>
            </a:r>
            <a:endParaRPr lang="fr-FR"/>
          </a:p>
          <a:p>
            <a:pPr lvl="2">
              <a:defRPr/>
            </a:pPr>
            <a:r>
              <a:rPr lang="fr-FR"/>
              <a:t>Observez la requête de connexion dans Burpsuite : </a:t>
            </a:r>
            <a:endParaRPr lang="fr-FR"/>
          </a:p>
        </p:txBody>
      </p:sp>
      <p:pic>
        <p:nvPicPr>
          <p:cNvPr id="13218869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655615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4307" y="1604209"/>
            <a:ext cx="1693476" cy="712297"/>
          </a:xfrm>
          <a:prstGeom prst="rect">
            <a:avLst/>
          </a:prstGeom>
        </p:spPr>
      </p:pic>
      <p:pic>
        <p:nvPicPr>
          <p:cNvPr id="175030390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00261" y="2571750"/>
            <a:ext cx="4187696" cy="611604"/>
          </a:xfrm>
          <a:prstGeom prst="rect">
            <a:avLst/>
          </a:prstGeom>
        </p:spPr>
      </p:pic>
      <p:pic>
        <p:nvPicPr>
          <p:cNvPr id="164271446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900087" y="2571750"/>
            <a:ext cx="4187696" cy="368460"/>
          </a:xfrm>
          <a:prstGeom prst="rect">
            <a:avLst/>
          </a:prstGeom>
        </p:spPr>
      </p:pic>
      <p:sp>
        <p:nvSpPr>
          <p:cNvPr id="955910818" name=""/>
          <p:cNvSpPr/>
          <p:nvPr/>
        </p:nvSpPr>
        <p:spPr bwMode="auto">
          <a:xfrm flipH="0" flipV="0">
            <a:off x="4355821" y="2687048"/>
            <a:ext cx="463716" cy="13786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4232995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00261" y="3786431"/>
            <a:ext cx="1717326" cy="1320647"/>
          </a:xfrm>
          <a:prstGeom prst="rect">
            <a:avLst/>
          </a:prstGeom>
        </p:spPr>
      </p:pic>
      <p:pic>
        <p:nvPicPr>
          <p:cNvPr id="119825625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194110" y="3795621"/>
            <a:ext cx="6893673" cy="1311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140915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n°2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915879883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4 : Préparer l’attaque par BruteForce dans Burpsuite</a:t>
            </a:r>
            <a:endParaRPr lang="fr-FR"/>
          </a:p>
          <a:p>
            <a:pPr lvl="2">
              <a:defRPr/>
            </a:pPr>
            <a:r>
              <a:rPr lang="fr-FR"/>
              <a:t>Dans Burpsuite : Clic droit dans la requête récupérée</a:t>
            </a:r>
            <a:endParaRPr lang="fr-FR"/>
          </a:p>
          <a:p>
            <a:pPr lvl="2">
              <a:defRPr/>
            </a:pPr>
            <a:r>
              <a:rPr lang="fr-FR"/>
              <a:t>Sélectionnez « Send to Intruder » </a:t>
            </a:r>
            <a:endParaRPr lang="fr-FR"/>
          </a:p>
          <a:p>
            <a:pPr lvl="2">
              <a:defRPr/>
            </a:pPr>
            <a:r>
              <a:rPr lang="fr-FR"/>
              <a:t>Rendez-vous dans le menu « Intruder » : retrouvez la requête de connexion : </a:t>
            </a:r>
            <a:endParaRPr lang="fr-FR"/>
          </a:p>
        </p:txBody>
      </p:sp>
      <p:pic>
        <p:nvPicPr>
          <p:cNvPr id="20246184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65051807" name=""/>
          <p:cNvPicPr>
            <a:picLocks noChangeAspect="1"/>
          </p:cNvPicPr>
          <p:nvPr/>
        </p:nvPicPr>
        <p:blipFill>
          <a:blip r:embed="rId4"/>
          <a:srcRect l="2209" t="0" r="0" b="0"/>
          <a:stretch/>
        </p:blipFill>
        <p:spPr bwMode="auto">
          <a:xfrm flipH="0" flipV="0">
            <a:off x="4926863" y="2042860"/>
            <a:ext cx="2080459" cy="238873"/>
          </a:xfrm>
          <a:prstGeom prst="rect">
            <a:avLst/>
          </a:prstGeom>
        </p:spPr>
      </p:pic>
      <p:pic>
        <p:nvPicPr>
          <p:cNvPr id="154259218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941" y="2571750"/>
            <a:ext cx="9048843" cy="247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8980042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 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n°2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688865995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4 : Préparer l’attaque par BruteForce dans Burpsuite</a:t>
            </a:r>
            <a:endParaRPr lang="fr-FR"/>
          </a:p>
          <a:p>
            <a:pPr lvl="2">
              <a:defRPr/>
            </a:pPr>
            <a:r>
              <a:rPr lang="fr-FR"/>
              <a:t>Remplacez le mot de passe aléatoire toto par les caractères « $$ »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Astuce : Utilisez le bouton                  en haut à droite de votre écran</a:t>
            </a:r>
            <a:endParaRPr lang="fr-FR"/>
          </a:p>
          <a:p>
            <a:pPr lvl="2">
              <a:defRPr/>
            </a:pPr>
            <a:r>
              <a:rPr lang="fr-FR"/>
              <a:t>Rendez-vous dans le sous-menu « Payload » </a:t>
            </a:r>
            <a:endParaRPr lang="fr-FR"/>
          </a:p>
          <a:p>
            <a:pPr lvl="2">
              <a:defRPr/>
            </a:pPr>
            <a:r>
              <a:rPr lang="fr-FR"/>
              <a:t>Dans « Payload Settings » : </a:t>
            </a:r>
            <a:endParaRPr lang="fr-FR"/>
          </a:p>
          <a:p>
            <a:pPr lvl="3">
              <a:defRPr/>
            </a:pPr>
            <a:r>
              <a:rPr lang="fr-FR"/>
              <a:t>Cliquez sur le bouton </a:t>
            </a:r>
            <a:endParaRPr lang="fr-FR"/>
          </a:p>
          <a:p>
            <a:pPr lvl="3">
              <a:defRPr/>
            </a:pPr>
            <a:r>
              <a:rPr lang="fr-FR"/>
              <a:t>Sélectionnez le fichier «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Weak_Password_List.txt » qui se trouve sur votre bureau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—&gt; Cette liste contient les mots de passe à tester : 30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        </a:t>
            </a:r>
            <a:endParaRPr lang="fr-FR" sz="1400" b="0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1054098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             ——— ! Deuxième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sz="14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719676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95960849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5196" y="2111791"/>
            <a:ext cx="6276973" cy="171450"/>
          </a:xfrm>
          <a:prstGeom prst="rect">
            <a:avLst/>
          </a:prstGeom>
        </p:spPr>
      </p:pic>
      <p:pic>
        <p:nvPicPr>
          <p:cNvPr id="175395323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10809" y="2283241"/>
            <a:ext cx="6276973" cy="171450"/>
          </a:xfrm>
          <a:prstGeom prst="rect">
            <a:avLst/>
          </a:prstGeom>
        </p:spPr>
      </p:pic>
      <p:pic>
        <p:nvPicPr>
          <p:cNvPr id="180614826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878929" y="2454691"/>
            <a:ext cx="752473" cy="295273"/>
          </a:xfrm>
          <a:prstGeom prst="rect">
            <a:avLst/>
          </a:prstGeom>
        </p:spPr>
      </p:pic>
      <p:sp>
        <p:nvSpPr>
          <p:cNvPr id="250622604" name=""/>
          <p:cNvSpPr/>
          <p:nvPr/>
        </p:nvSpPr>
        <p:spPr bwMode="auto">
          <a:xfrm flipH="0" flipV="1">
            <a:off x="1519921" y="2323095"/>
            <a:ext cx="1240755" cy="8772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081723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066561" y="2773220"/>
            <a:ext cx="3021222" cy="656786"/>
          </a:xfrm>
          <a:prstGeom prst="rect">
            <a:avLst/>
          </a:prstGeom>
        </p:spPr>
      </p:pic>
      <p:pic>
        <p:nvPicPr>
          <p:cNvPr id="142257068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6698971" y="3789149"/>
            <a:ext cx="2388812" cy="1261604"/>
          </a:xfrm>
          <a:prstGeom prst="rect">
            <a:avLst/>
          </a:prstGeom>
        </p:spPr>
      </p:pic>
      <p:pic>
        <p:nvPicPr>
          <p:cNvPr id="1745685782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3966660" y="3239752"/>
            <a:ext cx="981072" cy="266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4757191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Introduction				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556974194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 fontScale="65000" lnSpcReduction="7000"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WOCSA : World Open CyberSecurity Association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Qui sommes-nous ? 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marL="114299" indent="0">
              <a:buClr>
                <a:schemeClr val="dk2"/>
              </a:buClr>
              <a:buSzPts val="1800"/>
              <a:buNone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Organisation à but non lucratif : sensibilisation, éducation, collaboration dans la cybersécurité à l’échelle mondiale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Notre mission : 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marL="114299" indent="0">
              <a:buClr>
                <a:schemeClr val="dk2"/>
              </a:buClr>
              <a:buSzPts val="1800"/>
              <a:buNone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Créer un monde numérique plus sûr via des projets open-source et des initiatives communautaires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Nos valeurs :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marL="114299" indent="0">
              <a:buClr>
                <a:schemeClr val="dk2"/>
              </a:buClr>
              <a:buSzPts val="1800"/>
              <a:buNone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Collaboration, Transparence, Innovation, Inclusion, Apprentissage pratique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Organisation :</a:t>
            </a: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marL="114299" indent="0">
              <a:buClr>
                <a:schemeClr val="dk2"/>
              </a:buClr>
              <a:buSzPts val="1800"/>
              <a:buNone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Présence mondiale avec des entités locales autonomes collaborant sous une charte commune</a:t>
            </a:r>
            <a:endParaRPr sz="1800"/>
          </a:p>
        </p:txBody>
      </p:sp>
      <p:pic>
        <p:nvPicPr>
          <p:cNvPr id="19872471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sp>
        <p:nvSpPr>
          <p:cNvPr id="1762643140" name=""/>
          <p:cNvSpPr txBox="1"/>
          <p:nvPr/>
        </p:nvSpPr>
        <p:spPr bwMode="auto">
          <a:xfrm flipH="0" flipV="0">
            <a:off x="6548095" y="1152472"/>
            <a:ext cx="2287082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https://wocsa.org/</a:t>
            </a:r>
            <a:endParaRPr sz="2000">
              <a:solidFill>
                <a:srgbClr val="FB702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632502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n°2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404550793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5 : Lancement de l’attaque par BruteForce sur le serveur Home Assistant :</a:t>
            </a:r>
            <a:endParaRPr lang="fr-FR"/>
          </a:p>
          <a:p>
            <a:pPr lvl="2">
              <a:defRPr/>
            </a:pPr>
            <a:r>
              <a:rPr lang="fr-FR"/>
              <a:t>Retournez dans le menu « Positions » : </a:t>
            </a:r>
            <a:endParaRPr lang="fr-FR"/>
          </a:p>
          <a:p>
            <a:pPr lvl="2">
              <a:defRPr/>
            </a:pPr>
            <a:r>
              <a:rPr lang="fr-FR"/>
              <a:t>Lancez votre attaque : </a:t>
            </a:r>
            <a:endParaRPr lang="fr-FR"/>
          </a:p>
          <a:p>
            <a:pPr lvl="3">
              <a:defRPr/>
            </a:pPr>
            <a:r>
              <a:rPr lang="fr-FR"/>
              <a:t>Appuyez sur le bouton </a:t>
            </a:r>
            <a:endParaRPr lang="fr-FR"/>
          </a:p>
          <a:p>
            <a:pPr lvl="3">
              <a:defRPr/>
            </a:pPr>
            <a:r>
              <a:rPr lang="fr-FR"/>
              <a:t>Ignorez l’alerte qui se déclenche en cliquant sur le bouton « OK »</a:t>
            </a:r>
            <a:endParaRPr lang="fr-FR"/>
          </a:p>
          <a:p>
            <a:pPr lvl="3">
              <a:defRPr/>
            </a:pPr>
            <a:r>
              <a:rPr lang="fr-FR"/>
              <a:t>Une nouvelle fenêtre apparaît : observez les mots de passe être testés un à un :</a:t>
            </a:r>
            <a:endParaRPr lang="fr-FR"/>
          </a:p>
          <a:p>
            <a:pPr lvl="3">
              <a:defRPr/>
            </a:pPr>
            <a:r>
              <a:rPr lang="fr-FR"/>
              <a:t>Intéressez-vous au « Status Code » et au champ « Length »</a:t>
            </a:r>
            <a:endParaRPr lang="fr-FR"/>
          </a:p>
          <a:p>
            <a:pPr lvl="3">
              <a:defRPr/>
            </a:pPr>
            <a:r>
              <a:rPr lang="fr-FR"/>
              <a:t>Le mot de passe possède le « Status Code » = 200 et une « Length » = 407</a:t>
            </a:r>
            <a:endParaRPr lang="fr-FR"/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126980176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3058896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43143" y="1836067"/>
            <a:ext cx="2784535" cy="617152"/>
          </a:xfrm>
          <a:prstGeom prst="rect">
            <a:avLst/>
          </a:prstGeom>
        </p:spPr>
      </p:pic>
      <p:pic>
        <p:nvPicPr>
          <p:cNvPr id="65473487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148136" y="2207309"/>
            <a:ext cx="1085850" cy="314323"/>
          </a:xfrm>
          <a:prstGeom prst="rect">
            <a:avLst/>
          </a:prstGeom>
        </p:spPr>
      </p:pic>
      <p:pic>
        <p:nvPicPr>
          <p:cNvPr id="145818137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54597" y="3538491"/>
            <a:ext cx="8834801" cy="1512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9327261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n°2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481376169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9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</a:t>
            </a:r>
            <a:endParaRPr lang="fr-FR"/>
          </a:p>
          <a:p>
            <a:pPr lvl="1">
              <a:defRPr/>
            </a:pPr>
            <a:r>
              <a:rPr lang="fr-FR"/>
              <a:t>Étape 5 : Tout travail mérite salaire : obtenez votre trophée !</a:t>
            </a:r>
            <a:endParaRPr lang="fr-FR"/>
          </a:p>
          <a:p>
            <a:pPr lvl="2">
              <a:defRPr/>
            </a:pPr>
            <a:r>
              <a:rPr lang="fr-FR"/>
              <a:t>Dans le menu « Proxy », cliquez sur                        pour désactiver l’interception </a:t>
            </a:r>
            <a:endParaRPr lang="fr-FR"/>
          </a:p>
          <a:p>
            <a:pPr lvl="2">
              <a:defRPr/>
            </a:pPr>
            <a:r>
              <a:rPr lang="fr-FR"/>
              <a:t>Tentez de vous reconnecter au serveur avec le mot de passe trouvé sur le browser !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/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endParaRPr b="1">
              <a:solidFill>
                <a:srgbClr val="FB7023"/>
              </a:solidFill>
            </a:endParaRPr>
          </a:p>
          <a:p>
            <a:pPr marL="1511298" lvl="3" indent="0">
              <a:buClr>
                <a:schemeClr val="dk2"/>
              </a:buClr>
              <a:buSzPts val="1400"/>
              <a:buNone/>
              <a:defRPr/>
            </a:pPr>
            <a:r>
              <a:rPr lang="fr-FR" b="1">
                <a:solidFill>
                  <a:srgbClr val="FB7023"/>
                </a:solidFill>
              </a:rPr>
              <a:t>Félicitations, vous avez piraté votre premier serveur home assistant ! </a:t>
            </a:r>
            <a:endParaRPr lang="fr-FR" b="1">
              <a:solidFill>
                <a:srgbClr val="FB7023"/>
              </a:solidFill>
            </a:endParaRPr>
          </a:p>
        </p:txBody>
      </p:sp>
      <p:pic>
        <p:nvPicPr>
          <p:cNvPr id="9469249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7753799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87301" y="1754604"/>
            <a:ext cx="1085850" cy="266698"/>
          </a:xfrm>
          <a:prstGeom prst="rect">
            <a:avLst/>
          </a:prstGeom>
        </p:spPr>
      </p:pic>
      <p:pic>
        <p:nvPicPr>
          <p:cNvPr id="4544361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87790" y="2456445"/>
            <a:ext cx="1947861" cy="1785937"/>
          </a:xfrm>
          <a:prstGeom prst="rect">
            <a:avLst/>
          </a:prstGeom>
        </p:spPr>
      </p:pic>
      <p:pic>
        <p:nvPicPr>
          <p:cNvPr id="46196835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875239" y="2456445"/>
            <a:ext cx="3880051" cy="1785937"/>
          </a:xfrm>
          <a:prstGeom prst="rect">
            <a:avLst/>
          </a:prstGeom>
        </p:spPr>
      </p:pic>
      <p:sp>
        <p:nvSpPr>
          <p:cNvPr id="1418152951" name=""/>
          <p:cNvSpPr/>
          <p:nvPr/>
        </p:nvSpPr>
        <p:spPr bwMode="auto">
          <a:xfrm flipH="0" flipV="0">
            <a:off x="2738436" y="3202153"/>
            <a:ext cx="1948864" cy="16292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027829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n°2</a:t>
            </a:r>
            <a:r>
              <a:rPr lang="fr-FR" sz="2000">
                <a:solidFill>
                  <a:srgbClr val="FB7023"/>
                </a:solidFill>
              </a:rPr>
              <a:t>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286393930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443168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Bilan de l’activité : Comment se protéger d’une attaque par BruteForce ?</a:t>
            </a:r>
            <a:endParaRPr lang="fr-FR"/>
          </a:p>
          <a:p>
            <a:pPr lvl="1">
              <a:defRPr/>
            </a:pPr>
            <a:r>
              <a:rPr lang="fr-FR"/>
              <a:t>Utiliser des mots de passe fort : majuscules, minuscules, chiffres et caractères spéciaux </a:t>
            </a:r>
            <a:endParaRPr lang="fr-FR"/>
          </a:p>
          <a:p>
            <a:pPr lvl="2">
              <a:defRPr/>
            </a:pPr>
            <a:r>
              <a:rPr lang="fr-FR"/>
              <a:t>Exemple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ReeX4eyH3dJq&amp;Cv8t$QDNvqN%AxUIx^U</a:t>
            </a:r>
            <a:endParaRPr lang="fr-FR"/>
          </a:p>
          <a:p>
            <a:pPr lvl="1">
              <a:defRPr/>
            </a:pPr>
            <a:r>
              <a:rPr lang="fr-FR"/>
              <a:t>Utiliser un gestionnaire de mot de passe : la mémoire humaine est limitée !</a:t>
            </a:r>
            <a:endParaRPr lang="fr-FR"/>
          </a:p>
          <a:p>
            <a:pPr lvl="2">
              <a:defRPr/>
            </a:pPr>
            <a:r>
              <a:rPr lang="fr-FR"/>
              <a:t>De nombreuses solutions gratuites (et payantes) existent : exemple de Bitwarden</a:t>
            </a:r>
            <a:endParaRPr lang="fr-FR"/>
          </a:p>
          <a:p>
            <a:pPr lvl="1">
              <a:defRPr/>
            </a:pPr>
            <a:r>
              <a:rPr lang="fr-FR"/>
              <a:t>Activer l’authentification multi-facteurs (MFA) sur vos comptes personnels et professionnels</a:t>
            </a:r>
            <a:endParaRPr lang="fr-FR"/>
          </a:p>
          <a:p>
            <a:pPr lvl="2">
              <a:defRPr/>
            </a:pPr>
            <a:r>
              <a:rPr lang="fr-FR"/>
              <a:t>Code temporaires sur votre smartphone, clefs d’authentification, ...</a:t>
            </a: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r>
              <a:rPr lang="fr-FR"/>
              <a:t>Des questions ? Des remarques ? Discutons-en ! </a:t>
            </a:r>
            <a:endParaRPr lang="fr-FR"/>
          </a:p>
        </p:txBody>
      </p:sp>
      <p:pic>
        <p:nvPicPr>
          <p:cNvPr id="5813859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  <p:pic>
        <p:nvPicPr>
          <p:cNvPr id="10584026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90946" y="3752463"/>
            <a:ext cx="3684669" cy="1238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7355744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n°3 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301522789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HTTP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(HyperText Transfer Protocol) </a:t>
            </a:r>
            <a:r>
              <a:rPr lang="fr-FR"/>
              <a:t>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Protocole de communication client-serveur Web</a:t>
            </a:r>
            <a:endParaRPr lang="fr-FR"/>
          </a:p>
          <a:p>
            <a:pPr lvl="1">
              <a:defRPr/>
            </a:pPr>
            <a:r>
              <a:rPr lang="fr-FR"/>
              <a:t>Étape 1 : Découverte des hôtes sur le réseau local</a:t>
            </a:r>
            <a:endParaRPr lang="fr-FR"/>
          </a:p>
          <a:p>
            <a:pPr lvl="2">
              <a:defRPr/>
            </a:pPr>
            <a:r>
              <a:rPr lang="fr-FR"/>
              <a:t>Ouvrez un terminal de commande sur votre machine : CTRL+ALT+T ou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rapide du réseau</a:t>
            </a:r>
            <a:r>
              <a:rPr lang="fr-FR"/>
              <a:t> : « nmap –sn &lt;subnetwork&gt; »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approfondie du réseau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: « nmap  –A &lt;subnetwork&gt;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nmap.txt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»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2901218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982507477" name=""/>
          <p:cNvPicPr>
            <a:picLocks noChangeAspect="1"/>
          </p:cNvPicPr>
          <p:nvPr/>
        </p:nvPicPr>
        <p:blipFill>
          <a:blip r:embed="rId4"/>
          <a:srcRect l="0" t="0" r="17527" b="14691"/>
          <a:stretch/>
        </p:blipFill>
        <p:spPr bwMode="auto">
          <a:xfrm flipH="0" flipV="0">
            <a:off x="311694" y="3101610"/>
            <a:ext cx="4666691" cy="1882104"/>
          </a:xfrm>
          <a:prstGeom prst="rect">
            <a:avLst/>
          </a:prstGeom>
        </p:spPr>
      </p:pic>
      <p:pic>
        <p:nvPicPr>
          <p:cNvPr id="183192481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089664" y="3374696"/>
            <a:ext cx="3049534" cy="1335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3920171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343498804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2 : Connexion au panneau de contrôle de la camera IP – Aucune protection</a:t>
            </a:r>
            <a:endParaRPr lang="fr-FR"/>
          </a:p>
          <a:p>
            <a:pPr lvl="2">
              <a:defRPr/>
            </a:pPr>
            <a:r>
              <a:rPr lang="fr-FR"/>
              <a:t>Ouvrez un navigateur web </a:t>
            </a:r>
            <a:endParaRPr lang="fr-FR"/>
          </a:p>
          <a:p>
            <a:pPr lvl="2">
              <a:defRPr/>
            </a:pPr>
            <a:r>
              <a:rPr lang="fr-FR"/>
              <a:t>Entrez l’IP découverte de l’équipement dans la barre de recherche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://&lt;ip&gt;/"/>
              </a:rPr>
              <a:t>http://&lt;ip&gt;/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Si aucune protection n’est paramétré sur l’équipement : </a:t>
            </a:r>
            <a:endParaRPr lang="fr-FR"/>
          </a:p>
          <a:p>
            <a:pPr lvl="2">
              <a:defRPr/>
            </a:pPr>
            <a:r>
              <a:rPr lang="fr-FR"/>
              <a:t>Dans le cas inverse vous avez deux options : </a:t>
            </a:r>
            <a:endParaRPr lang="fr-FR"/>
          </a:p>
          <a:p>
            <a:pPr lvl="3">
              <a:defRPr/>
            </a:pPr>
            <a:r>
              <a:rPr lang="fr-FR"/>
              <a:t>Effectuer une attaque par Bruteforce </a:t>
            </a:r>
            <a:endParaRPr lang="fr-FR"/>
          </a:p>
          <a:p>
            <a:pPr lvl="3">
              <a:defRPr/>
            </a:pPr>
            <a:r>
              <a:rPr lang="fr-FR"/>
              <a:t>Écouter le réseau pour récupérer les identifiants</a:t>
            </a:r>
            <a:endParaRPr lang="fr-FR"/>
          </a:p>
          <a:p>
            <a:pPr marL="1968499" lvl="4" indent="0">
              <a:buClr>
                <a:schemeClr val="dk2"/>
              </a:buClr>
              <a:buSzPts val="1400"/>
              <a:buNone/>
              <a:defRPr/>
            </a:pPr>
            <a:r>
              <a:rPr lang="fr-FR"/>
              <a:t>—&gt; C’est notre prochaine étape !</a:t>
            </a:r>
            <a:endParaRPr lang="fr-FR"/>
          </a:p>
          <a:p>
            <a:pPr marL="1968499" lvl="4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968499" lvl="4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marL="1168399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——— ! Premier point de contrôle ! </a:t>
            </a:r>
            <a:r>
              <a:rPr lang="fr-FR" sz="14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 ———</a:t>
            </a:r>
            <a:endParaRPr b="1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20202191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1295121752" name=""/>
          <p:cNvPicPr>
            <a:picLocks noChangeAspect="1"/>
          </p:cNvPicPr>
          <p:nvPr/>
        </p:nvPicPr>
        <p:blipFill>
          <a:blip r:embed="rId5"/>
          <a:srcRect l="0" t="0" r="66227" b="40706"/>
          <a:stretch/>
        </p:blipFill>
        <p:spPr bwMode="auto">
          <a:xfrm flipH="0" flipV="0">
            <a:off x="6289887" y="2363949"/>
            <a:ext cx="2615373" cy="2580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4780279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2097905941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3 : Connexion au panneau de contrôle de la camera IP – Protection sommaire</a:t>
            </a:r>
            <a:endParaRPr lang="fr-FR"/>
          </a:p>
          <a:p>
            <a:pPr lvl="2">
              <a:defRPr/>
            </a:pPr>
            <a:r>
              <a:rPr lang="fr-FR"/>
              <a:t>Nous nous trouvons dans le cas ou la caméra est protégé par un mot de passe  :[</a:t>
            </a:r>
            <a:endParaRPr lang="fr-FR"/>
          </a:p>
          <a:p>
            <a:pPr lvl="2">
              <a:defRPr/>
            </a:pPr>
            <a:r>
              <a:rPr lang="fr-FR"/>
              <a:t>Pas de panique, apprenons à utiliser un outil magique : Wireshark !</a:t>
            </a:r>
            <a:endParaRPr lang="fr-FR"/>
          </a:p>
          <a:p>
            <a:pPr lvl="2">
              <a:defRPr/>
            </a:pPr>
            <a:r>
              <a:rPr lang="fr-FR"/>
              <a:t>Ouvrez l’application Wireshark avec la commande « sudo wireshark » ou </a:t>
            </a:r>
            <a:endParaRPr lang="fr-FR"/>
          </a:p>
          <a:p>
            <a:pPr lvl="2">
              <a:defRPr/>
            </a:pPr>
            <a:r>
              <a:rPr lang="fr-FR"/>
              <a:t>Dans le menu de démarrage, sélectionnez la bonne interface réseau :</a:t>
            </a:r>
            <a:endParaRPr lang="fr-FR"/>
          </a:p>
          <a:p>
            <a:pPr lvl="2">
              <a:defRPr/>
            </a:pPr>
            <a:r>
              <a:rPr lang="fr-FR"/>
              <a:t>Débutez la capture et appliquez le filtre suivant : « http »  </a:t>
            </a:r>
            <a:endParaRPr lang="fr-FR"/>
          </a:p>
          <a:p>
            <a:pPr lvl="2">
              <a:defRPr/>
            </a:pPr>
            <a:endParaRPr lang="fr-FR"/>
          </a:p>
          <a:p>
            <a:pPr lvl="2">
              <a:defRPr/>
            </a:pPr>
            <a:r>
              <a:rPr lang="fr-FR"/>
              <a:t>Recherchez le paquet suivant : </a:t>
            </a:r>
            <a:endParaRPr lang="fr-FR"/>
          </a:p>
          <a:p>
            <a:pPr lvl="2">
              <a:defRPr/>
            </a:pPr>
            <a:r>
              <a:rPr lang="fr-FR"/>
              <a:t>Double-cliquez sur le paquet et observez les identifiants en clair : </a:t>
            </a:r>
            <a:endParaRPr lang="fr-FR"/>
          </a:p>
          <a:p>
            <a:pPr lvl="2">
              <a:defRPr/>
            </a:pPr>
            <a:r>
              <a:rPr lang="fr-FR"/>
              <a:t>Tentez de vous reconnecter dans le navigateur web : </a:t>
            </a:r>
            <a:endParaRPr lang="fr-FR"/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1549616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995672521" name=""/>
          <p:cNvPicPr>
            <a:picLocks noChangeAspect="1"/>
          </p:cNvPicPr>
          <p:nvPr/>
        </p:nvPicPr>
        <p:blipFill>
          <a:blip r:embed="rId4"/>
          <a:srcRect l="11055" t="12991" r="72902" b="75025"/>
          <a:stretch/>
        </p:blipFill>
        <p:spPr bwMode="auto">
          <a:xfrm flipH="0" flipV="0">
            <a:off x="7341766" y="2521617"/>
            <a:ext cx="1695089" cy="711972"/>
          </a:xfrm>
          <a:prstGeom prst="rect">
            <a:avLst/>
          </a:prstGeom>
        </p:spPr>
      </p:pic>
      <p:pic>
        <p:nvPicPr>
          <p:cNvPr id="696849479" name=""/>
          <p:cNvPicPr>
            <a:picLocks noChangeAspect="1"/>
          </p:cNvPicPr>
          <p:nvPr/>
        </p:nvPicPr>
        <p:blipFill>
          <a:blip r:embed="rId5"/>
          <a:srcRect l="0" t="54471" r="0" b="21140"/>
          <a:stretch/>
        </p:blipFill>
        <p:spPr bwMode="auto">
          <a:xfrm flipH="0" flipV="0">
            <a:off x="1761512" y="3040781"/>
            <a:ext cx="4750457" cy="192807"/>
          </a:xfrm>
          <a:prstGeom prst="rect">
            <a:avLst/>
          </a:prstGeom>
        </p:spPr>
      </p:pic>
      <p:pic>
        <p:nvPicPr>
          <p:cNvPr id="1248874725" name=""/>
          <p:cNvPicPr>
            <a:picLocks noChangeAspect="1"/>
          </p:cNvPicPr>
          <p:nvPr/>
        </p:nvPicPr>
        <p:blipFill>
          <a:blip r:embed="rId6"/>
          <a:srcRect l="26542" t="33708" r="51594" b="64894"/>
          <a:stretch/>
        </p:blipFill>
        <p:spPr bwMode="auto">
          <a:xfrm flipH="0" flipV="0">
            <a:off x="4393930" y="3327795"/>
            <a:ext cx="4642925" cy="166686"/>
          </a:xfrm>
          <a:prstGeom prst="rect">
            <a:avLst/>
          </a:prstGeom>
        </p:spPr>
      </p:pic>
      <p:pic>
        <p:nvPicPr>
          <p:cNvPr id="700246371" name=""/>
          <p:cNvPicPr>
            <a:picLocks noChangeAspect="1"/>
          </p:cNvPicPr>
          <p:nvPr/>
        </p:nvPicPr>
        <p:blipFill>
          <a:blip r:embed="rId7"/>
          <a:srcRect l="4628" t="25566" r="39317" b="0"/>
          <a:stretch/>
        </p:blipFill>
        <p:spPr bwMode="auto">
          <a:xfrm flipH="0" flipV="0">
            <a:off x="6988482" y="3552617"/>
            <a:ext cx="2048374" cy="383499"/>
          </a:xfrm>
          <a:prstGeom prst="rect">
            <a:avLst/>
          </a:prstGeom>
        </p:spPr>
      </p:pic>
      <p:pic>
        <p:nvPicPr>
          <p:cNvPr id="106446840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6988482" y="3993303"/>
            <a:ext cx="2048374" cy="939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3985522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1700227690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8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</a:t>
            </a: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Première méthode : Protocole HTTP</a:t>
            </a:r>
            <a:endParaRPr lang="fr-FR"/>
          </a:p>
          <a:p>
            <a:pPr lvl="1">
              <a:defRPr/>
            </a:pPr>
            <a:r>
              <a:rPr lang="fr-FR"/>
              <a:t>Étape 4 : Récupération du flux vidéo d’une caméra IP</a:t>
            </a:r>
            <a:endParaRPr lang="fr-FR"/>
          </a:p>
          <a:p>
            <a:pPr lvl="2">
              <a:defRPr/>
            </a:pPr>
            <a:r>
              <a:rPr lang="fr-FR"/>
              <a:t>Parfois, il n’est pas possible de se connecter directement au panel d’administration</a:t>
            </a:r>
            <a:endParaRPr lang="fr-FR"/>
          </a:p>
          <a:p>
            <a:pPr lvl="2">
              <a:defRPr/>
            </a:pPr>
            <a:r>
              <a:rPr lang="fr-FR"/>
              <a:t>Il existe d’autres solutions pour exfiltrer de la donnée non encryptée ! </a:t>
            </a:r>
            <a:endParaRPr lang="fr-FR"/>
          </a:p>
          <a:p>
            <a:pPr lvl="2">
              <a:defRPr/>
            </a:pPr>
            <a:r>
              <a:rPr lang="fr-FR"/>
              <a:t>Depuis la fenêtre Wireshark suivez le chemin suivant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File &gt; Export Objects &gt; HTTP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Choisissez les fichiers à extraire qui vous intéresse :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Téléchargez les éléments sur votre bureau 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endParaRPr lang="fr-FR"/>
          </a:p>
          <a:p>
            <a:pPr lvl="2"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Visualisez les images extraites :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253998" lvl="0" indent="0">
              <a:buClr>
                <a:schemeClr val="dk2"/>
              </a:buClr>
              <a:buSzPts val="1400"/>
              <a:buNone/>
              <a:defRPr/>
            </a:pPr>
            <a:endParaRPr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253999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Vous avez piraté votre première caméra IP à l’aide d’HTTP  !</a:t>
            </a:r>
            <a:endParaRPr lang="fr-FR" sz="1000" b="1" i="0" u="none" strike="noStrike" cap="none" spc="0">
              <a:solidFill>
                <a:srgbClr val="FB7023"/>
              </a:solidFill>
              <a:latin typeface="Arial"/>
              <a:ea typeface="Arial"/>
              <a:cs typeface="Arial"/>
            </a:endParaRPr>
          </a:p>
          <a:p>
            <a:pPr marL="1054099" lvl="2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6783804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6"/>
          </a:xfrm>
          <a:prstGeom prst="rect">
            <a:avLst/>
          </a:prstGeom>
        </p:spPr>
      </p:pic>
      <p:pic>
        <p:nvPicPr>
          <p:cNvPr id="16995613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40213" y="2571750"/>
            <a:ext cx="3147570" cy="2301138"/>
          </a:xfrm>
          <a:prstGeom prst="rect">
            <a:avLst/>
          </a:prstGeom>
        </p:spPr>
      </p:pic>
      <p:pic>
        <p:nvPicPr>
          <p:cNvPr id="1176726831" name=""/>
          <p:cNvPicPr>
            <a:picLocks noChangeAspect="1"/>
          </p:cNvPicPr>
          <p:nvPr/>
        </p:nvPicPr>
        <p:blipFill>
          <a:blip r:embed="rId5"/>
          <a:srcRect l="0" t="0" r="16608" b="19912"/>
          <a:stretch/>
        </p:blipFill>
        <p:spPr bwMode="auto">
          <a:xfrm flipH="0" flipV="0">
            <a:off x="871552" y="3101611"/>
            <a:ext cx="4918981" cy="620705"/>
          </a:xfrm>
          <a:prstGeom prst="rect">
            <a:avLst/>
          </a:prstGeom>
        </p:spPr>
      </p:pic>
      <p:pic>
        <p:nvPicPr>
          <p:cNvPr id="160094262" name=""/>
          <p:cNvPicPr>
            <a:picLocks noChangeAspect="1"/>
          </p:cNvPicPr>
          <p:nvPr/>
        </p:nvPicPr>
        <p:blipFill>
          <a:blip r:embed="rId6"/>
          <a:srcRect l="39661" t="37024" r="35377" b="30077"/>
          <a:stretch/>
        </p:blipFill>
        <p:spPr bwMode="auto">
          <a:xfrm flipH="0" flipV="0">
            <a:off x="4397877" y="3840705"/>
            <a:ext cx="1392656" cy="103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402801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50334085" name="Google Shape;18;p4"/>
          <p:cNvSpPr txBox="1"/>
          <p:nvPr>
            <p:ph type="body" idx="1"/>
          </p:nvPr>
        </p:nvSpPr>
        <p:spPr bwMode="auto">
          <a:xfrm flipH="0" flipV="0">
            <a:off x="311697" y="1152470"/>
            <a:ext cx="8520597" cy="3898278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Deuxième méthode : Protocole RSTP</a:t>
            </a:r>
            <a:endParaRPr lang="fr-FR"/>
          </a:p>
          <a:p>
            <a:pPr lvl="1">
              <a:defRPr/>
            </a:pPr>
            <a:r>
              <a:rPr lang="fr-FR"/>
              <a:t>RTSP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(Real-Time Streaming Protocol)</a:t>
            </a:r>
            <a:r>
              <a:rPr lang="fr-FR"/>
              <a:t>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Protocole diffusion multimédia en temps réel</a:t>
            </a:r>
            <a:endParaRPr lang="fr-FR"/>
          </a:p>
          <a:p>
            <a:pPr lvl="1">
              <a:defRPr/>
            </a:pPr>
            <a:r>
              <a:rPr lang="fr-FR"/>
              <a:t>Étape 1 : Découverte des hôtes sur le réseau local</a:t>
            </a:r>
            <a:endParaRPr lang="fr-FR"/>
          </a:p>
          <a:p>
            <a:pPr lvl="2">
              <a:defRPr/>
            </a:pPr>
            <a:r>
              <a:rPr lang="fr-FR"/>
              <a:t>Ouvrez un terminal de commande sur votre machine : CTRL+ALT+T ou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rapide du réseau</a:t>
            </a:r>
            <a:r>
              <a:rPr lang="fr-FR"/>
              <a:t> : « nmap –sn &lt;subnetwork&gt; »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Découverte approfondie du réseau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 : « nmap  –A &lt;subnetwork&gt;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nmap.txt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»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</p:txBody>
      </p:sp>
      <p:pic>
        <p:nvPicPr>
          <p:cNvPr id="13064710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29"/>
            <a:ext cx="1365444" cy="458785"/>
          </a:xfrm>
          <a:prstGeom prst="rect">
            <a:avLst/>
          </a:prstGeom>
        </p:spPr>
      </p:pic>
      <p:pic>
        <p:nvPicPr>
          <p:cNvPr id="10356780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9711" y="2889227"/>
            <a:ext cx="4120119" cy="991562"/>
          </a:xfrm>
          <a:prstGeom prst="rect">
            <a:avLst/>
          </a:prstGeom>
        </p:spPr>
      </p:pic>
      <p:pic>
        <p:nvPicPr>
          <p:cNvPr id="733366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896772" y="3974839"/>
            <a:ext cx="5785555" cy="1075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8020646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: Récupération du flux vidéo d’une caméra IP</a:t>
            </a:r>
            <a:endParaRPr sz="2000">
              <a:solidFill>
                <a:srgbClr val="FB7023"/>
              </a:solidFill>
            </a:endParaRPr>
          </a:p>
        </p:txBody>
      </p:sp>
      <p:sp>
        <p:nvSpPr>
          <p:cNvPr id="485968739" name="Google Shape;18;p4"/>
          <p:cNvSpPr txBox="1"/>
          <p:nvPr>
            <p:ph type="body" idx="1"/>
          </p:nvPr>
        </p:nvSpPr>
        <p:spPr bwMode="auto">
          <a:xfrm flipH="0" flipV="0">
            <a:off x="311697" y="1152470"/>
            <a:ext cx="8520597" cy="3983303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A vous de jouer ! Deuxième méthode : Protocole RSTP</a:t>
            </a:r>
            <a:endParaRPr lang="fr-FR"/>
          </a:p>
          <a:p>
            <a:pPr lvl="1">
              <a:defRPr/>
            </a:pPr>
            <a:r>
              <a:rPr lang="fr-FR"/>
              <a:t>Étape 2 : Connexion à la caméra via RTSP avec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VLC Media Player</a:t>
            </a:r>
            <a:r>
              <a:rPr lang="fr-FR"/>
              <a:t> </a:t>
            </a:r>
            <a:endParaRPr lang="fr-FR"/>
          </a:p>
          <a:p>
            <a:pPr lvl="2">
              <a:defRPr/>
            </a:pPr>
            <a:r>
              <a:rPr lang="fr-FR"/>
              <a:t>Un modèle de caméra : un URL de streaming particulier !</a:t>
            </a:r>
            <a:endParaRPr lang="fr-FR"/>
          </a:p>
          <a:p>
            <a:pPr marL="1054100" lvl="2" indent="0">
              <a:buClr>
                <a:schemeClr val="dk2"/>
              </a:buClr>
              <a:buSzPts val="1400"/>
              <a:buNone/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	—&gt; Base de donnée d’URL : </a:t>
            </a:r>
            <a:r>
              <a:rPr lang="fr-FR" sz="1400" b="0" i="0" u="sng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  <a:hlinkClick r:id="rId3" tooltip="https://www.ispyconnect.com/camera/yoosee"/>
              </a:rPr>
              <a:t>https://www.ispyconnect.com/camera/yoosee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</a:t>
            </a:r>
            <a:endParaRPr lang="fr-FR"/>
          </a:p>
          <a:p>
            <a:pPr lvl="2">
              <a:defRPr/>
            </a:pPr>
            <a:r>
              <a:rPr lang="fr-FR"/>
              <a:t>Ouvrez l’utilitaire VLC Media Player </a:t>
            </a:r>
            <a:endParaRPr lang="fr-FR"/>
          </a:p>
          <a:p>
            <a:pPr lvl="2">
              <a:defRPr/>
            </a:pPr>
            <a:r>
              <a:rPr lang="fr-FR"/>
              <a:t>Dans le menu « 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Media » —&gt; « Open Network Stream</a:t>
            </a:r>
            <a:r>
              <a:rPr lang="fr-FR"/>
              <a:t> », entrez l’URL (à compléter) : </a:t>
            </a:r>
            <a:endParaRPr lang="fr-FR"/>
          </a:p>
          <a:p>
            <a:pPr lvl="2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rtsp://admin:admin@IP_CAMERA:554/onvif1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« admin:admin » : authentification par défaut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IP_CAMERA : à remplacer par l’IP trouvée avec NMAP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554 : port RTSP par défaut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/onvif1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URL de streaming particulier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de la caméra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3">
              <a:defRPr/>
            </a:pPr>
            <a:endParaRPr lang="fr-FR"/>
          </a:p>
          <a:p>
            <a:pPr lvl="3">
              <a:defRPr/>
            </a:pPr>
            <a:endParaRPr lang="fr-FR"/>
          </a:p>
          <a:p>
            <a:pPr marL="253998" lvl="0" indent="0">
              <a:buClr>
                <a:schemeClr val="dk2"/>
              </a:buClr>
              <a:buSzPts val="1400"/>
              <a:buNone/>
              <a:defRPr/>
            </a:pPr>
            <a:endParaRPr sz="1000" b="1" i="0" u="none" strike="noStrike" cap="none" spc="0">
              <a:solidFill>
                <a:srgbClr val="FB7023"/>
              </a:solidFill>
              <a:latin typeface="Arial"/>
              <a:ea typeface="Arial"/>
              <a:cs typeface="Arial"/>
            </a:endParaRPr>
          </a:p>
          <a:p>
            <a:pPr marL="253998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</a:t>
            </a:r>
            <a:endParaRPr lang="fr-FR"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  <a:p>
            <a:pPr marL="253998" lvl="0" indent="0">
              <a:buClr>
                <a:schemeClr val="dk2"/>
              </a:buClr>
              <a:buSzPts val="1400"/>
              <a:buNone/>
              <a:defRPr/>
            </a:pPr>
            <a:r>
              <a:rPr lang="fr-FR" sz="1000" b="1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	Vous avez piraté votre deuxième caméra IP à l’aide de RTSP !</a:t>
            </a:r>
            <a:endParaRPr lang="fr-FR" sz="1000" b="1" i="0" u="none" strike="noStrike" cap="none" spc="0">
              <a:solidFill>
                <a:srgbClr val="FB7023"/>
              </a:solidFill>
              <a:latin typeface="Times New Roman"/>
              <a:cs typeface="Times New Roman"/>
            </a:endParaRPr>
          </a:p>
        </p:txBody>
      </p:sp>
      <p:pic>
        <p:nvPicPr>
          <p:cNvPr id="18103961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29"/>
            <a:ext cx="1365444" cy="458785"/>
          </a:xfrm>
          <a:prstGeom prst="rect">
            <a:avLst/>
          </a:prstGeom>
        </p:spPr>
      </p:pic>
      <p:pic>
        <p:nvPicPr>
          <p:cNvPr id="28252249" name=""/>
          <p:cNvPicPr>
            <a:picLocks noChangeAspect="1"/>
          </p:cNvPicPr>
          <p:nvPr/>
        </p:nvPicPr>
        <p:blipFill>
          <a:blip r:embed="rId5"/>
          <a:srcRect l="0" t="-532" r="0" b="34809"/>
          <a:stretch/>
        </p:blipFill>
        <p:spPr bwMode="auto">
          <a:xfrm flipH="0" flipV="0">
            <a:off x="742896" y="4051575"/>
            <a:ext cx="4921273" cy="688416"/>
          </a:xfrm>
          <a:prstGeom prst="rect">
            <a:avLst/>
          </a:prstGeom>
        </p:spPr>
      </p:pic>
      <p:pic>
        <p:nvPicPr>
          <p:cNvPr id="37227559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351633" y="3547269"/>
            <a:ext cx="2741416" cy="150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1789717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</a:t>
            </a:r>
            <a:r>
              <a:rPr lang="fr-FR" sz="2000" b="0" i="0" u="none" strike="noStrike" cap="none" spc="0">
                <a:solidFill>
                  <a:srgbClr val="FB7023"/>
                </a:solidFill>
                <a:latin typeface="Arial"/>
                <a:ea typeface="Arial"/>
                <a:cs typeface="Arial"/>
              </a:rPr>
              <a:t>n°3 </a:t>
            </a:r>
            <a:r>
              <a:rPr lang="fr-FR" sz="2000">
                <a:solidFill>
                  <a:srgbClr val="FB7023"/>
                </a:solidFill>
              </a:rPr>
              <a:t>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381370104" name="Google Shape;18;p4"/>
          <p:cNvSpPr txBox="1"/>
          <p:nvPr>
            <p:ph type="body" idx="1"/>
          </p:nvPr>
        </p:nvSpPr>
        <p:spPr bwMode="auto">
          <a:xfrm flipH="0" flipV="0">
            <a:off x="311697" y="1152470"/>
            <a:ext cx="8520597" cy="389827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Bilan de l’activité : Comment sécuriser ses caméras IP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Changer les identifiants par défaut : identifiants et mots de passe 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Configurer un réseau dédié, pour réduire les chances de découverte avec NMAP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Activer le chiffrement des flux vidéo : utiliser HTTPS ou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RTSP/RTSPS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Mettre à régulièrement sa caméra pour bénéficier des correctifs de sécurité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endParaRPr lang="fr-FR" sz="1800" b="0" i="0" u="none" strike="noStrike" cap="none" spc="0">
              <a:solidFill>
                <a:schemeClr val="dk2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Des questions ? Des remarques ? Discutons-en !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857316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29"/>
            <a:ext cx="1365444" cy="458786"/>
          </a:xfrm>
          <a:prstGeom prst="rect">
            <a:avLst/>
          </a:prstGeom>
        </p:spPr>
      </p:pic>
      <p:pic>
        <p:nvPicPr>
          <p:cNvPr id="4855667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1740" y="3629308"/>
            <a:ext cx="3684667" cy="1238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984402" name="Google Shape;17;p4"/>
          <p:cNvSpPr txBox="1"/>
          <p:nvPr>
            <p:ph type="title"/>
          </p:nvPr>
        </p:nvSpPr>
        <p:spPr bwMode="auto">
          <a:xfrm flipH="0" flipV="0">
            <a:off x="92261" y="1898277"/>
            <a:ext cx="8995523" cy="1095293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>
              <a:defRPr/>
            </a:pPr>
            <a:r>
              <a:rPr lang="fr-FR" sz="4800">
                <a:solidFill>
                  <a:srgbClr val="FB7023"/>
                </a:solidFill>
              </a:rPr>
              <a:t>Un peu de théorie...</a:t>
            </a:r>
            <a:endParaRPr sz="4800">
              <a:solidFill>
                <a:srgbClr val="FB7023"/>
              </a:solidFill>
            </a:endParaRPr>
          </a:p>
        </p:txBody>
      </p:sp>
      <p:pic>
        <p:nvPicPr>
          <p:cNvPr id="6778093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9025262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n°1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094351513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buClr>
                <a:schemeClr val="dk2"/>
              </a:buClr>
              <a:buSzPts val="1800"/>
              <a:buFont typeface="Arial"/>
              <a:buChar char="•"/>
              <a:defRPr/>
            </a:pPr>
            <a:r>
              <a:rPr lang="fr-FR"/>
              <a:t>NMAP : Quézaco ?</a:t>
            </a:r>
            <a:r>
              <a:rPr lang="fr-FR"/>
              <a:t> </a:t>
            </a:r>
            <a:endParaRPr lang="fr-FR"/>
          </a:p>
          <a:p>
            <a:pPr lvl="1">
              <a:defRPr/>
            </a:pPr>
            <a:r>
              <a:rPr lang="fr-FR"/>
              <a:t>Utilitaire de découverte (scanne réseau) gratuite et open-source</a:t>
            </a:r>
            <a:endParaRPr lang="fr-FR"/>
          </a:p>
          <a:p>
            <a:pPr lvl="1">
              <a:defRPr/>
            </a:pPr>
            <a:r>
              <a:rPr lang="fr-FR"/>
              <a:t>Permets la découverte d’hôtes sur le réseaux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Identifier les versions des logiciels et systèmes d'exploitation</a:t>
            </a:r>
            <a:endParaRPr lang="fr-FR"/>
          </a:p>
          <a:p>
            <a:pPr lvl="1">
              <a:defRPr/>
            </a:pPr>
            <a:r>
              <a:rPr lang="fr-FR"/>
              <a:t>Permets la découverte de vulnérabilités sur les hôtes</a:t>
            </a:r>
            <a:endParaRPr lang="fr-FR"/>
          </a:p>
          <a:p>
            <a:pPr lvl="1">
              <a:defRPr/>
            </a:pPr>
            <a:r>
              <a:rPr lang="fr-FR"/>
              <a:t>Opérabilité sous Linux, Windows et macOS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r>
              <a:rPr lang="fr-FR"/>
              <a:t> NMAP : un prérequis pour le hacking</a:t>
            </a:r>
            <a:endParaRPr lang="fr-FR"/>
          </a:p>
          <a:p>
            <a:pPr lvl="1">
              <a:defRPr/>
            </a:pPr>
            <a:r>
              <a:rPr lang="fr-FR"/>
              <a:t>La première étape d’une majorité d’attaque informatique</a:t>
            </a:r>
            <a:endParaRPr lang="fr-FR"/>
          </a:p>
          <a:p>
            <a:pPr lvl="1">
              <a:defRPr/>
            </a:pPr>
            <a:r>
              <a:rPr lang="fr-FR"/>
              <a:t>Cartographie précise du réseau et de ses dispositifs</a:t>
            </a:r>
            <a:endParaRPr lang="fr-FR"/>
          </a:p>
          <a:p>
            <a:pPr lvl="1">
              <a:defRPr/>
            </a:pPr>
            <a:r>
              <a:rPr lang="fr-FR"/>
              <a:t>Détection des ports ouverts : points d’entrée des attaques</a:t>
            </a:r>
            <a:endParaRPr lang="fr-FR"/>
          </a:p>
          <a:p>
            <a:pPr lvl="1">
              <a:defRPr/>
            </a:pPr>
            <a:r>
              <a:rPr lang="fr-FR"/>
              <a:t>Identification des services : nom, version, ports utilisés</a:t>
            </a:r>
            <a:endParaRPr lang="fr-FR"/>
          </a:p>
          <a:p>
            <a:pPr lvl="1">
              <a:defRPr/>
            </a:pPr>
            <a:r>
              <a:rPr lang="fr-FR"/>
              <a:t>Vulnérabilité des services : listing des attaques connues</a:t>
            </a:r>
            <a:endParaRPr lang="fr-FR"/>
          </a:p>
          <a:p>
            <a:pPr lvl="1">
              <a:defRPr/>
            </a:pPr>
            <a:endParaRPr lang="fr-FR"/>
          </a:p>
        </p:txBody>
      </p:sp>
      <p:pic>
        <p:nvPicPr>
          <p:cNvPr id="11477911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pic>
        <p:nvPicPr>
          <p:cNvPr id="10918543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685713" y="731372"/>
            <a:ext cx="2215432" cy="1711924"/>
          </a:xfrm>
          <a:prstGeom prst="rect">
            <a:avLst/>
          </a:prstGeom>
        </p:spPr>
      </p:pic>
      <p:pic>
        <p:nvPicPr>
          <p:cNvPr id="11614527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193444" y="2443298"/>
            <a:ext cx="638851" cy="2484423"/>
          </a:xfrm>
          <a:prstGeom prst="rect">
            <a:avLst/>
          </a:prstGeom>
        </p:spPr>
      </p:pic>
      <p:pic>
        <p:nvPicPr>
          <p:cNvPr id="138810753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865092" y="2443298"/>
            <a:ext cx="638851" cy="2484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4653943" name="Google Shape;17;p4"/>
          <p:cNvSpPr txBox="1"/>
          <p:nvPr>
            <p:ph type="title"/>
          </p:nvPr>
        </p:nvSpPr>
        <p:spPr bwMode="auto">
          <a:xfrm>
            <a:off x="311697" y="445023"/>
            <a:ext cx="8520597" cy="572697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n°1 : Découverte d’un réseau avec l’utilitaire NMAP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284107071" name="Google Shape;18;p4"/>
          <p:cNvSpPr txBox="1"/>
          <p:nvPr>
            <p:ph type="body" idx="1"/>
          </p:nvPr>
        </p:nvSpPr>
        <p:spPr bwMode="auto">
          <a:xfrm flipH="0" flipV="0">
            <a:off x="311697" y="1152471"/>
            <a:ext cx="8520597" cy="389827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buClr>
                <a:schemeClr val="dk2"/>
              </a:buClr>
              <a:buSzPts val="1800"/>
              <a:buFont typeface="Arial"/>
              <a:buChar char="•"/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NMAP</a:t>
            </a:r>
            <a:r>
              <a:rPr lang="fr-FR"/>
              <a:t> : Les différents types de scannes </a:t>
            </a:r>
            <a:endParaRPr lang="fr-FR"/>
          </a:p>
          <a:p>
            <a:pPr lvl="1">
              <a:defRPr/>
            </a:pPr>
            <a:r>
              <a:rPr lang="fr-FR"/>
              <a:t>SYN scan : rapide et discret —&gt; Connexion TCP incomplète</a:t>
            </a:r>
            <a:endParaRPr lang="fr-FR"/>
          </a:p>
          <a:p>
            <a:pPr lvl="1">
              <a:defRPr/>
            </a:pPr>
            <a:r>
              <a:rPr lang="fr-FR"/>
              <a:t>TCP scan : moins rapide mais fiable —&gt;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 Connexion TCP complète</a:t>
            </a:r>
            <a:endParaRPr lang="fr-FR"/>
          </a:p>
          <a:p>
            <a:pPr lvl="1">
              <a:defRPr/>
            </a:pPr>
            <a:r>
              <a:rPr lang="fr-FR"/>
              <a:t>UDP scan : moins rapide et moins fiable —&gt; Nécessaire pour les services UDP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r>
              <a:rPr lang="fr-FR"/>
              <a:t>NMAP : Use-full options </a:t>
            </a:r>
            <a:endParaRPr lang="fr-FR"/>
          </a:p>
          <a:p>
            <a:pPr lvl="1">
              <a:defRPr/>
            </a:pPr>
            <a:r>
              <a:rPr lang="fr-FR"/>
              <a:t>Verbosité : –v (level_1) ; –vv (level_2) ; –vvv (level_3)</a:t>
            </a:r>
            <a:endParaRPr lang="fr-FR"/>
          </a:p>
          <a:p>
            <a:pPr lvl="1">
              <a:defRPr/>
            </a:pPr>
            <a:r>
              <a:rPr lang="fr-FR"/>
              <a:t>Temps : de –T0 à –T5 : –T0 permets une attaque discrète et –T5 une attaque rapide</a:t>
            </a:r>
            <a:endParaRPr lang="fr-FR"/>
          </a:p>
          <a:p>
            <a:pPr lvl="1">
              <a:defRPr/>
            </a:pPr>
            <a:r>
              <a:rPr lang="fr-FR"/>
              <a:t>Sauvegarde des résultats : </a:t>
            </a: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-oN (format texte), -oX (XML), -oG (grepable), -oA (tous)</a:t>
            </a:r>
            <a:endParaRPr lang="fr-FR"/>
          </a:p>
        </p:txBody>
      </p:sp>
      <p:pic>
        <p:nvPicPr>
          <p:cNvPr id="18455485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0"/>
            <a:ext cx="1365444" cy="458787"/>
          </a:xfrm>
          <a:prstGeom prst="rect">
            <a:avLst/>
          </a:prstGeom>
        </p:spPr>
      </p:pic>
      <p:pic>
        <p:nvPicPr>
          <p:cNvPr id="8342103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032802" y="2508120"/>
            <a:ext cx="2562109" cy="794452"/>
          </a:xfrm>
          <a:prstGeom prst="rect">
            <a:avLst/>
          </a:prstGeom>
        </p:spPr>
      </p:pic>
      <p:pic>
        <p:nvPicPr>
          <p:cNvPr id="64772159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229238" y="2467209"/>
            <a:ext cx="2825978" cy="876271"/>
          </a:xfrm>
          <a:prstGeom prst="rect">
            <a:avLst/>
          </a:prstGeom>
        </p:spPr>
      </p:pic>
      <p:sp>
        <p:nvSpPr>
          <p:cNvPr id="1979619776" name=""/>
          <p:cNvSpPr txBox="1"/>
          <p:nvPr/>
        </p:nvSpPr>
        <p:spPr bwMode="auto">
          <a:xfrm flipH="0" flipV="0">
            <a:off x="7499196" y="3160242"/>
            <a:ext cx="882522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inetdoc.net/</a:t>
            </a:r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241330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n°2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502589065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 ce qu’est un serveur Home Assistant ? </a:t>
            </a:r>
            <a:endParaRPr lang="fr-FR"/>
          </a:p>
          <a:p>
            <a:pPr lvl="1">
              <a:defRPr/>
            </a:pPr>
            <a:r>
              <a:rPr lang="fr-FR"/>
              <a:t>Centre de contrôle d’une maison connectée</a:t>
            </a:r>
            <a:endParaRPr lang="fr-FR"/>
          </a:p>
          <a:p>
            <a:pPr lvl="1">
              <a:defRPr/>
            </a:pPr>
            <a:r>
              <a:rPr lang="fr-FR"/>
              <a:t>Compatible avec de multiples protocoles IoT : WiFi, Zigbee, ...</a:t>
            </a:r>
            <a:endParaRPr lang="fr-FR"/>
          </a:p>
          <a:p>
            <a:pPr lvl="1">
              <a:defRPr/>
            </a:pPr>
            <a:r>
              <a:rPr lang="fr-FR"/>
              <a:t>Interface personnalisable pour les besoins de l’utilisateur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r>
              <a:rPr lang="fr-FR"/>
              <a:t>Quelques cas d’usage : </a:t>
            </a:r>
            <a:endParaRPr lang="fr-FR"/>
          </a:p>
          <a:p>
            <a:pPr lvl="1">
              <a:defRPr/>
            </a:pPr>
            <a:r>
              <a:rPr lang="fr-FR"/>
              <a:t>Gestion de l’éclairage </a:t>
            </a:r>
            <a:endParaRPr lang="fr-FR"/>
          </a:p>
          <a:p>
            <a:pPr lvl="1">
              <a:defRPr/>
            </a:pPr>
            <a:r>
              <a:rPr lang="fr-FR"/>
              <a:t>Régulation du chauffage</a:t>
            </a:r>
            <a:endParaRPr lang="fr-FR"/>
          </a:p>
          <a:p>
            <a:pPr lvl="1">
              <a:defRPr/>
            </a:pPr>
            <a:r>
              <a:rPr lang="fr-FR"/>
              <a:t>Automatisation des volets roulants</a:t>
            </a:r>
            <a:endParaRPr lang="fr-FR"/>
          </a:p>
          <a:p>
            <a:pPr lvl="1">
              <a:defRPr/>
            </a:pPr>
            <a:r>
              <a:rPr lang="fr-FR"/>
              <a:t>Surveillance et sécurité de l’habitat</a:t>
            </a:r>
            <a:endParaRPr lang="fr-FR"/>
          </a:p>
          <a:p>
            <a:pPr lvl="1">
              <a:defRPr/>
            </a:pPr>
            <a:r>
              <a:rPr lang="fr-FR"/>
              <a:t>Automatisation de scènes quotidiennes : </a:t>
            </a:r>
            <a:endParaRPr lang="fr-FR"/>
          </a:p>
          <a:p>
            <a:pPr lvl="2">
              <a:defRPr/>
            </a:pPr>
            <a:r>
              <a:rPr lang="fr-FR"/>
              <a:t>Gestion des électro-ménagés</a:t>
            </a:r>
            <a:endParaRPr lang="fr-FR"/>
          </a:p>
          <a:p>
            <a:pPr lvl="2">
              <a:defRPr/>
            </a:pPr>
            <a:r>
              <a:rPr lang="fr-FR"/>
              <a:t>Gestion des listes de courses</a:t>
            </a:r>
            <a:endParaRPr lang="fr-FR"/>
          </a:p>
          <a:p>
            <a:pPr lvl="2">
              <a:defRPr/>
            </a:pPr>
            <a:r>
              <a:rPr lang="fr-FR"/>
              <a:t>Et bien d’autres ! </a:t>
            </a:r>
            <a:endParaRPr lang="fr-FR"/>
          </a:p>
        </p:txBody>
      </p:sp>
      <p:pic>
        <p:nvPicPr>
          <p:cNvPr id="1173008890" name=""/>
          <p:cNvPicPr>
            <a:picLocks noChangeAspect="1"/>
          </p:cNvPicPr>
          <p:nvPr/>
        </p:nvPicPr>
        <p:blipFill>
          <a:blip r:embed="rId3"/>
          <a:srcRect l="34793" t="28599" r="34545" b="28150"/>
          <a:stretch/>
        </p:blipFill>
        <p:spPr bwMode="auto">
          <a:xfrm flipH="0" flipV="0">
            <a:off x="4841933" y="2371038"/>
            <a:ext cx="3377207" cy="2679715"/>
          </a:xfrm>
          <a:prstGeom prst="rect">
            <a:avLst/>
          </a:prstGeom>
        </p:spPr>
      </p:pic>
      <p:pic>
        <p:nvPicPr>
          <p:cNvPr id="15968906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501576" y="1152472"/>
            <a:ext cx="1330719" cy="1330719"/>
          </a:xfrm>
          <a:prstGeom prst="rect">
            <a:avLst/>
          </a:prstGeom>
        </p:spPr>
      </p:pic>
      <p:pic>
        <p:nvPicPr>
          <p:cNvPr id="30701444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3557854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n°2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2126089296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8520598" cy="3898279"/>
          </a:xfrm>
          <a:prstGeom prst="rect">
            <a:avLst/>
          </a:prstGeom>
        </p:spPr>
        <p:txBody>
          <a:bodyPr spcFirstLastPara="1" wrap="square" lIns="91422" tIns="91422" rIns="91422" bIns="91422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 ce qu’est un mot de passe faible ? </a:t>
            </a:r>
            <a:endParaRPr lang="fr-FR"/>
          </a:p>
          <a:p>
            <a:pPr lvl="1">
              <a:defRPr/>
            </a:pPr>
            <a:r>
              <a:rPr lang="fr-FR"/>
              <a:t>Mot de passe trop court : moins de 12 caractères</a:t>
            </a:r>
            <a:endParaRPr lang="fr-FR"/>
          </a:p>
          <a:p>
            <a:pPr lvl="1">
              <a:defRPr/>
            </a:pPr>
            <a:r>
              <a:rPr lang="fr-FR"/>
              <a:t>Manque de diversité de caractères : uniquement des majuscules ou des minuscules</a:t>
            </a:r>
            <a:endParaRPr lang="fr-FR"/>
          </a:p>
          <a:p>
            <a:pPr lvl="1">
              <a:defRPr/>
            </a:pPr>
            <a:r>
              <a:rPr lang="fr-FR"/>
              <a:t>Des mots courants : “password”, “123456”, “abc123”</a:t>
            </a:r>
            <a:endParaRPr lang="fr-FR"/>
          </a:p>
          <a:p>
            <a:pPr lvl="1">
              <a:defRPr/>
            </a:pPr>
            <a:r>
              <a:rPr lang="fr-FR"/>
              <a:t>Des informations personnelles : “nom_du_chien” + “année_naissance”</a:t>
            </a:r>
            <a:endParaRPr lang="fr-FR"/>
          </a:p>
          <a:p>
            <a:pPr lvl="1">
              <a:defRPr/>
            </a:pPr>
            <a:r>
              <a:rPr lang="fr-FR"/>
              <a:t>Réutilisation d’un même mot de passe pour plusieurs comptes </a:t>
            </a:r>
            <a:endParaRPr lang="fr-FR"/>
          </a:p>
          <a:p>
            <a:pPr marL="596898" lvl="1" indent="0">
              <a:buClr>
                <a:schemeClr val="dk2"/>
              </a:buClr>
              <a:buSzPts val="1400"/>
              <a:buNone/>
              <a:defRPr/>
            </a:pPr>
            <a:endParaRPr lang="fr-FR"/>
          </a:p>
          <a:p>
            <a:pPr lvl="0">
              <a:defRPr/>
            </a:pPr>
            <a:r>
              <a:rPr lang="fr-FR"/>
              <a:t>Quels sont les risques liés aux mots de passe faibles ? </a:t>
            </a:r>
            <a:endParaRPr lang="fr-FR"/>
          </a:p>
          <a:p>
            <a:pPr lvl="1">
              <a:defRPr/>
            </a:pPr>
            <a:r>
              <a:rPr lang="fr-FR"/>
              <a:t>Accès non autorisés à vos comptes personnels</a:t>
            </a:r>
            <a:endParaRPr lang="fr-FR"/>
          </a:p>
          <a:p>
            <a:pPr lvl="1">
              <a:defRPr/>
            </a:pPr>
            <a:r>
              <a:rPr lang="fr-FR"/>
              <a:t>Usurpation de votre identité </a:t>
            </a:r>
            <a:endParaRPr lang="fr-FR"/>
          </a:p>
          <a:p>
            <a:pPr lvl="1">
              <a:defRPr/>
            </a:pPr>
            <a:r>
              <a:rPr lang="fr-FR"/>
              <a:t>Violation de votre vie privée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r>
              <a:rPr lang="fr-FR"/>
              <a:t>La preuve par l’exemple : découverte du mot de passe par « Brute Force »</a:t>
            </a:r>
            <a:endParaRPr lang="fr-FR"/>
          </a:p>
          <a:p>
            <a:pPr lvl="1">
              <a:defRPr/>
            </a:pPr>
            <a:endParaRPr lang="fr-FR"/>
          </a:p>
        </p:txBody>
      </p:sp>
      <p:pic>
        <p:nvPicPr>
          <p:cNvPr id="10203532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386450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n°2 : Mot de passe </a:t>
            </a:r>
            <a:r>
              <a:rPr lang="fr-FR" sz="2000">
                <a:solidFill>
                  <a:srgbClr val="FB7023"/>
                </a:solidFill>
              </a:rPr>
              <a:t>faible </a:t>
            </a:r>
            <a:r>
              <a:rPr lang="fr-FR" sz="2000">
                <a:solidFill>
                  <a:srgbClr val="FB7023"/>
                </a:solidFill>
              </a:rPr>
              <a:t>sur Home Assistant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998194384" name="Google Shape;18;p4"/>
          <p:cNvSpPr txBox="1"/>
          <p:nvPr>
            <p:ph type="body" idx="1"/>
          </p:nvPr>
        </p:nvSpPr>
        <p:spPr bwMode="auto">
          <a:xfrm flipH="0" flipV="0">
            <a:off x="311697" y="1152472"/>
            <a:ext cx="5898861" cy="3979746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 ce qu’une attaque par « Brute Force »</a:t>
            </a:r>
            <a:endParaRPr lang="fr-FR"/>
          </a:p>
          <a:p>
            <a:pPr lvl="1">
              <a:defRPr/>
            </a:pPr>
            <a:r>
              <a:rPr lang="fr-FR"/>
              <a:t>En clair : tester toutes les combinaisons possibles d’un MDP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Automatisation des tentatives à l'aide d'outils</a:t>
            </a:r>
            <a:r>
              <a:rPr lang="fr-FR"/>
              <a:t> spécifiques</a:t>
            </a:r>
            <a:endParaRPr lang="fr-FR"/>
          </a:p>
          <a:p>
            <a:pPr lvl="1">
              <a:defRPr/>
            </a:pPr>
            <a:r>
              <a:rPr lang="fr-FR"/>
              <a:t>Probabilité de succès dépendante de la  force du MDP</a:t>
            </a:r>
            <a:endParaRPr lang="fr-FR"/>
          </a:p>
          <a:p>
            <a:pPr lvl="0">
              <a:defRPr/>
            </a:pPr>
            <a:endParaRPr lang="fr-FR"/>
          </a:p>
          <a:p>
            <a:pPr lvl="0">
              <a:defRPr/>
            </a:pPr>
            <a:r>
              <a:rPr lang="fr-FR"/>
              <a:t>Burpsuite : outil d’analyse des applications Web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Analyse des vulnérabilités automatiques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Interception des requêtes HTTP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Modification de requêtes manuelle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Repeater pour rejouer les requêtes</a:t>
            </a:r>
            <a:r>
              <a:rPr lang="fr-FR"/>
              <a:t> </a:t>
            </a:r>
            <a:endParaRPr lang="fr-FR"/>
          </a:p>
          <a:p>
            <a:pPr lvl="1">
              <a:defRPr/>
            </a:pPr>
            <a:endParaRPr lang="fr-FR"/>
          </a:p>
          <a:p>
            <a:pPr lvl="0">
              <a:defRPr/>
            </a:pPr>
            <a:r>
              <a:rPr lang="fr-FR"/>
              <a:t>Votre mission si vous l’acceptez : </a:t>
            </a:r>
            <a:endParaRPr lang="fr-FR"/>
          </a:p>
          <a:p>
            <a:pPr marL="114298" lvl="0" indent="0" algn="ctr">
              <a:buClr>
                <a:schemeClr val="dk2"/>
              </a:buClr>
              <a:buSzPts val="1800"/>
              <a:buNone/>
              <a:defRPr/>
            </a:pPr>
            <a:r>
              <a:rPr lang="fr-FR" i="1" u="sng">
                <a:solidFill>
                  <a:srgbClr val="FB7023"/>
                </a:solidFill>
              </a:rPr>
              <a:t>Découvrir le mot de passe du serveur HomeAssistant !</a:t>
            </a:r>
            <a:endParaRPr i="1" u="sng">
              <a:solidFill>
                <a:srgbClr val="FB7023"/>
              </a:solidFill>
            </a:endParaRPr>
          </a:p>
        </p:txBody>
      </p:sp>
      <p:pic>
        <p:nvPicPr>
          <p:cNvPr id="16651450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10559" y="1152472"/>
            <a:ext cx="2900868" cy="3898279"/>
          </a:xfrm>
          <a:prstGeom prst="rect">
            <a:avLst/>
          </a:prstGeom>
        </p:spPr>
      </p:pic>
      <p:pic>
        <p:nvPicPr>
          <p:cNvPr id="18257374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1"/>
            <a:ext cx="1365444" cy="458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231729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 flipV="0">
            <a:off x="7070928" y="2435499"/>
            <a:ext cx="1404109" cy="906139"/>
          </a:xfrm>
          <a:prstGeom prst="rect">
            <a:avLst/>
          </a:prstGeom>
        </p:spPr>
      </p:pic>
      <p:sp>
        <p:nvSpPr>
          <p:cNvPr id="1750551863" name="Google Shape;17;p4"/>
          <p:cNvSpPr txBox="1"/>
          <p:nvPr>
            <p:ph type="title"/>
          </p:nvPr>
        </p:nvSpPr>
        <p:spPr bwMode="auto">
          <a:xfrm>
            <a:off x="311698" y="445023"/>
            <a:ext cx="8520598" cy="572698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fr-FR" sz="2000">
                <a:solidFill>
                  <a:srgbClr val="FB7023"/>
                </a:solidFill>
              </a:rPr>
              <a:t>Activité n°3 : Récupération du flux vidéo d’une caméra IP</a:t>
            </a:r>
            <a:endParaRPr lang="fr-FR" sz="2000">
              <a:solidFill>
                <a:srgbClr val="FB7023"/>
              </a:solidFill>
            </a:endParaRPr>
          </a:p>
        </p:txBody>
      </p:sp>
      <p:sp>
        <p:nvSpPr>
          <p:cNvPr id="1139264644" name="Google Shape;18;p4"/>
          <p:cNvSpPr txBox="1"/>
          <p:nvPr>
            <p:ph type="body" idx="1"/>
          </p:nvPr>
        </p:nvSpPr>
        <p:spPr bwMode="auto">
          <a:xfrm flipH="0" flipV="0">
            <a:off x="311698" y="1152472"/>
            <a:ext cx="8520598" cy="3898280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8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8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fr-FR"/>
              <a:t>Qu’est-ce qu’une caméra IP ? </a:t>
            </a:r>
            <a:endParaRPr lang="fr-FR"/>
          </a:p>
          <a:p>
            <a:pPr lvl="1">
              <a:defRPr/>
            </a:pPr>
            <a:r>
              <a:rPr lang="fr-FR"/>
              <a:t>Surveillance en temps réel avec contrôle à distance</a:t>
            </a:r>
            <a:endParaRPr lang="fr-FR"/>
          </a:p>
          <a:p>
            <a:pPr lvl="1">
              <a:defRPr/>
            </a:pPr>
            <a:r>
              <a:rPr lang="fr-FR"/>
              <a:t>Transmission vidéo via le réseau IP (Internet Protocol) : HTTP et RTSP</a:t>
            </a:r>
            <a:endParaRPr lang="fr-FR"/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Utilisation courante : sécurité domestique, entreprises, lieux publics</a:t>
            </a: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596899" lvl="1" indent="0">
              <a:buClr>
                <a:schemeClr val="dk2"/>
              </a:buClr>
              <a:buSzPts val="1400"/>
              <a:buNone/>
              <a:defRPr/>
            </a:pPr>
            <a:endParaRPr lang="fr-FR" sz="14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fr-FR" sz="18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Comment repérer ces caméras IP ? 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bullet : forme allongée, souvent utilisées à l'extérieur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dôme : design discret, souvent pour une surveillance intérieure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PTZ : avec panoramique, inclinaison et zoom contrôlés à distance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sz="1400" b="0" i="0" u="none" strike="noStrike" cap="none" spc="0">
                <a:solidFill>
                  <a:schemeClr val="dk2"/>
                </a:solidFill>
                <a:latin typeface="Arial"/>
                <a:ea typeface="Arial"/>
                <a:cs typeface="Arial"/>
              </a:rPr>
              <a:t>Caméras sans fil : faciles à installer, connectées via Wi-Fi</a:t>
            </a:r>
            <a:endParaRPr lang="fr-FR" sz="1800" b="0" i="0" u="none" strike="noStrike" cap="none" spc="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5576022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2342" y="61431"/>
            <a:ext cx="1365444" cy="458788"/>
          </a:xfrm>
          <a:prstGeom prst="rect">
            <a:avLst/>
          </a:prstGeom>
        </p:spPr>
      </p:pic>
      <p:pic>
        <p:nvPicPr>
          <p:cNvPr id="163769704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046010" y="731372"/>
            <a:ext cx="2041773" cy="1612505"/>
          </a:xfrm>
          <a:prstGeom prst="rect">
            <a:avLst/>
          </a:prstGeom>
        </p:spPr>
      </p:pic>
      <p:sp>
        <p:nvSpPr>
          <p:cNvPr id="1770964248" name=""/>
          <p:cNvSpPr txBox="1"/>
          <p:nvPr/>
        </p:nvSpPr>
        <p:spPr bwMode="auto">
          <a:xfrm flipH="0" flipV="0">
            <a:off x="7862294" y="2343879"/>
            <a:ext cx="1225489" cy="1832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/>
              <a:t>Source : </a:t>
            </a:r>
            <a:r>
              <a:rPr lang="en-US" sz="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https://juste1oeil.com/</a:t>
            </a:r>
            <a:r>
              <a:rPr sz="600"/>
              <a:t> </a:t>
            </a:r>
            <a:endParaRPr sz="600"/>
          </a:p>
        </p:txBody>
      </p:sp>
      <p:pic>
        <p:nvPicPr>
          <p:cNvPr id="86478771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4466" y="4001519"/>
            <a:ext cx="1003711" cy="1063234"/>
          </a:xfrm>
          <a:prstGeom prst="rect">
            <a:avLst/>
          </a:prstGeom>
        </p:spPr>
      </p:pic>
      <p:pic>
        <p:nvPicPr>
          <p:cNvPr id="188793416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7630185" y="3607156"/>
            <a:ext cx="1457597" cy="1457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ONLYOFFICE/8.1.1.27</Application>
  <DocSecurity>0</DocSecurity>
  <PresentationFormat>On-screen Show (4:3)</PresentationFormat>
  <Paragraphs>0</Paragraphs>
  <Slides>29</Slides>
  <Notes>29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5</cp:revision>
  <dcterms:modified xsi:type="dcterms:W3CDTF">2024-10-25T10:33:00Z</dcterms:modified>
  <cp:category/>
  <cp:contentStatus/>
  <cp:version/>
</cp:coreProperties>
</file>